
<file path=[Content_Types].xml><?xml version="1.0" encoding="utf-8"?>
<Types xmlns="http://schemas.openxmlformats.org/package/2006/content-types">
  <Default Extension="jfif"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Lst>
  <p:notesMasterIdLst>
    <p:notesMasterId r:id="rId17"/>
  </p:notesMasterIdLst>
  <p:sldIdLst>
    <p:sldId id="256" r:id="rId2"/>
    <p:sldId id="778" r:id="rId3"/>
    <p:sldId id="779" r:id="rId4"/>
    <p:sldId id="766" r:id="rId5"/>
    <p:sldId id="768" r:id="rId6"/>
    <p:sldId id="769" r:id="rId7"/>
    <p:sldId id="767" r:id="rId8"/>
    <p:sldId id="774" r:id="rId9"/>
    <p:sldId id="770" r:id="rId10"/>
    <p:sldId id="771" r:id="rId11"/>
    <p:sldId id="775" r:id="rId12"/>
    <p:sldId id="772" r:id="rId13"/>
    <p:sldId id="773" r:id="rId14"/>
    <p:sldId id="776" r:id="rId15"/>
    <p:sldId id="777"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6709" autoAdjust="0"/>
  </p:normalViewPr>
  <p:slideViewPr>
    <p:cSldViewPr snapToGrid="0">
      <p:cViewPr varScale="1">
        <p:scale>
          <a:sx n="72" d="100"/>
          <a:sy n="72" d="100"/>
        </p:scale>
        <p:origin x="1992" y="54"/>
      </p:cViewPr>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8BC239-A6E6-447E-839C-3AF7116F1582}" type="datetimeFigureOut">
              <a:rPr lang="en-US" smtClean="0"/>
              <a:t>4/6/2020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8FECD4-3255-4AD3-AA07-381160B110C6}" type="slidenum">
              <a:rPr lang="en-US" smtClean="0"/>
              <a:t>‹#›</a:t>
            </a:fld>
            <a:endParaRPr lang="en-US"/>
          </a:p>
        </p:txBody>
      </p:sp>
    </p:spTree>
    <p:extLst>
      <p:ext uri="{BB962C8B-B14F-4D97-AF65-F5344CB8AC3E}">
        <p14:creationId xmlns:p14="http://schemas.microsoft.com/office/powerpoint/2010/main" val="12561291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8FECD4-3255-4AD3-AA07-381160B110C6}" type="slidenum">
              <a:rPr lang="en-US" smtClean="0"/>
              <a:t>1</a:t>
            </a:fld>
            <a:endParaRPr lang="en-US"/>
          </a:p>
        </p:txBody>
      </p:sp>
    </p:spTree>
    <p:extLst>
      <p:ext uri="{BB962C8B-B14F-4D97-AF65-F5344CB8AC3E}">
        <p14:creationId xmlns:p14="http://schemas.microsoft.com/office/powerpoint/2010/main" val="28702105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t>A bit about the mechanics of this cybercrime, which will help us understand how to immediately recognize it. </a:t>
            </a:r>
          </a:p>
          <a:p>
            <a:pPr marL="171450" indent="-171450">
              <a:buFont typeface="Arial" panose="020B0604020202020204" pitchFamily="34" charset="0"/>
              <a:buChar char="•"/>
            </a:pPr>
            <a:r>
              <a:rPr lang="en-US" sz="1200" dirty="0"/>
              <a:t>What usually happens is that fraudsters acquire victim’s information (SSN, name and address) on the dark web, usually in bulk</a:t>
            </a:r>
          </a:p>
          <a:p>
            <a:pPr marL="171450" indent="-171450">
              <a:buFont typeface="Arial" panose="020B0604020202020204" pitchFamily="34" charset="0"/>
              <a:buChar char="•"/>
            </a:pPr>
            <a:r>
              <a:rPr lang="en-US" sz="1200" dirty="0"/>
              <a:t>Then they file a victim’s return very early in the tax season, using the correct social and name, but a fake address and fake federal tax credits to claim fraudulent refunds</a:t>
            </a:r>
          </a:p>
          <a:p>
            <a:endParaRPr lang="en-US" dirty="0"/>
          </a:p>
        </p:txBody>
      </p:sp>
      <p:sp>
        <p:nvSpPr>
          <p:cNvPr id="4" name="Slide Number Placeholder 3"/>
          <p:cNvSpPr>
            <a:spLocks noGrp="1"/>
          </p:cNvSpPr>
          <p:nvPr>
            <p:ph type="sldNum" sz="quarter" idx="10"/>
          </p:nvPr>
        </p:nvSpPr>
        <p:spPr/>
        <p:txBody>
          <a:bodyPr/>
          <a:lstStyle/>
          <a:p>
            <a:fld id="{E0A9F541-2043-4E19-AB20-FD3C8C1644C6}" type="slidenum">
              <a:rPr lang="en-US" smtClean="0"/>
              <a:t>10</a:t>
            </a:fld>
            <a:endParaRPr lang="en-US"/>
          </a:p>
        </p:txBody>
      </p:sp>
    </p:spTree>
    <p:extLst>
      <p:ext uri="{BB962C8B-B14F-4D97-AF65-F5344CB8AC3E}">
        <p14:creationId xmlns:p14="http://schemas.microsoft.com/office/powerpoint/2010/main" val="2220063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t>What happens next?</a:t>
            </a:r>
          </a:p>
          <a:p>
            <a:pPr marL="171450" indent="-171450">
              <a:buFont typeface="Arial" panose="020B0604020202020204" pitchFamily="34" charset="0"/>
              <a:buChar char="•"/>
            </a:pPr>
            <a:r>
              <a:rPr lang="en-US" sz="1200" dirty="0"/>
              <a:t>Sometimes the fraudsters would request a physical check to be mailed to that fake address. Fake addresses can be the criminal’s own home, PO Box, or an abandoned/foreclosed home that is used as a “conduit address”. In extreme cases, it could be another unsuspecting person’s residence, where their mailbox is being monitored for USPS mail delivery, with the criminals “sweeping” the mailbox immediately after the mailman leaves. This scheme is very sophisticated and involves well-funded and structurally operated crime syndicates, typical of organized crime.</a:t>
            </a:r>
          </a:p>
          <a:p>
            <a:pPr marL="171450" indent="-171450">
              <a:buFont typeface="Arial" panose="020B0604020202020204" pitchFamily="34" charset="0"/>
              <a:buChar char="•"/>
            </a:pPr>
            <a:r>
              <a:rPr lang="en-US" sz="1200" dirty="0"/>
              <a:t>In other cases,  they would set up burner bank accounts for a quick direct deposit. Once the refund (or multiple refunds) is deposited into that account, the illegally obtained funds get swiped out to another account in a safe haven foreign jurisdiction and the account closed within days. If, or when, the IRS or Treasury investigators track down the refunds they now know to be fraudulent, and discover where the money went, there is nothing there and the trace grew cold.</a:t>
            </a:r>
          </a:p>
          <a:p>
            <a:pPr marL="0" indent="0">
              <a:buFont typeface="Arial" panose="020B0604020202020204" pitchFamily="34" charset="0"/>
              <a:buNone/>
            </a:pPr>
            <a:endParaRPr lang="en-US" sz="1200" dirty="0"/>
          </a:p>
          <a:p>
            <a:r>
              <a:rPr lang="en-US" dirty="0"/>
              <a:t>What is the price we all pay?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a:t>The victim tries to file his or her legitimate return with the IRS, the government rejects the filings as “duplicate”</a:t>
            </a:r>
          </a:p>
          <a:p>
            <a:pPr marL="228600" indent="-228600">
              <a:buFont typeface="+mj-lt"/>
              <a:buAutoNum type="arabicPeriod"/>
            </a:pPr>
            <a:r>
              <a:rPr lang="en-US" dirty="0"/>
              <a:t>In cases where the fake return was successful, the criminals got away with the money. The IRS will then be looking to reclaim that fraudulent refund from the real taxpayers once the fraud is discovered. It will take a long time to get out of the obligation to return the money someone else stole using your identity</a:t>
            </a:r>
          </a:p>
          <a:p>
            <a:pPr marL="228600" indent="-228600">
              <a:buFont typeface="+mj-lt"/>
              <a:buAutoNum type="arabicPeriod"/>
            </a:pPr>
            <a:r>
              <a:rPr lang="en-US" dirty="0"/>
              <a:t>But even if the IRS was savvy enough to recognize a potential fraud, it could take months, even years in some cases, to fix an affected account in the government computer system</a:t>
            </a:r>
          </a:p>
          <a:p>
            <a:endParaRPr lang="en-US" dirty="0"/>
          </a:p>
        </p:txBody>
      </p:sp>
      <p:sp>
        <p:nvSpPr>
          <p:cNvPr id="4" name="Slide Number Placeholder 3"/>
          <p:cNvSpPr>
            <a:spLocks noGrp="1"/>
          </p:cNvSpPr>
          <p:nvPr>
            <p:ph type="sldNum" sz="quarter" idx="10"/>
          </p:nvPr>
        </p:nvSpPr>
        <p:spPr/>
        <p:txBody>
          <a:bodyPr/>
          <a:lstStyle/>
          <a:p>
            <a:fld id="{E0A9F541-2043-4E19-AB20-FD3C8C1644C6}" type="slidenum">
              <a:rPr lang="en-US" smtClean="0"/>
              <a:t>11</a:t>
            </a:fld>
            <a:endParaRPr lang="en-US"/>
          </a:p>
        </p:txBody>
      </p:sp>
    </p:spTree>
    <p:extLst>
      <p:ext uri="{BB962C8B-B14F-4D97-AF65-F5344CB8AC3E}">
        <p14:creationId xmlns:p14="http://schemas.microsoft.com/office/powerpoint/2010/main" val="30035571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30000"/>
              </a:lnSpc>
              <a:spcAft>
                <a:spcPts val="800"/>
              </a:spcAft>
            </a:pPr>
            <a:r>
              <a:rPr lang="en-US" sz="1100" b="0" dirty="0">
                <a:latin typeface="Century Gothic" panose="020B0502020202020204" pitchFamily="34" charset="0"/>
                <a:ea typeface="Calibri" panose="020F0502020204030204" pitchFamily="34" charset="0"/>
                <a:cs typeface="Times New Roman" panose="02020603050405020304" pitchFamily="18" charset="0"/>
              </a:rPr>
              <a:t>The IRS as well as the tax preparer community has been actively fighting this menace since 2015. Outreach programs have been developed to educate consumers, as well as tax practitioners of this danger.</a:t>
            </a:r>
          </a:p>
          <a:p>
            <a:pPr marL="285750" indent="-285750">
              <a:buFont typeface="Arial" panose="020B0604020202020204" pitchFamily="34" charset="0"/>
              <a:buChar char="•"/>
            </a:pPr>
            <a:r>
              <a:rPr lang="en-US" sz="1200" dirty="0"/>
              <a:t>There have been some enhancements to this taxpayer vulnerability in the last two years</a:t>
            </a:r>
          </a:p>
          <a:p>
            <a:pPr marL="285750" indent="-285750">
              <a:buFont typeface="Arial" panose="020B0604020202020204" pitchFamily="34" charset="0"/>
              <a:buChar char="•"/>
            </a:pPr>
            <a:r>
              <a:rPr lang="en-US" sz="1200" dirty="0"/>
              <a:t>The banks started to cooperate better with the US Treasury and are able to intercept a large number of refunds going to burner accounts, especially if the same account is used for multiple refunds</a:t>
            </a:r>
          </a:p>
          <a:p>
            <a:pPr marL="285750" indent="-285750">
              <a:buFont typeface="Arial" panose="020B0604020202020204" pitchFamily="34" charset="0"/>
              <a:buChar char="•"/>
            </a:pPr>
            <a:r>
              <a:rPr lang="en-US" sz="1200" dirty="0"/>
              <a:t>IRS has come up with procedures how to minimize the risk of fraudulent tax returns</a:t>
            </a:r>
          </a:p>
          <a:p>
            <a:pPr marL="285750" indent="-285750">
              <a:buFont typeface="Arial" panose="020B0604020202020204" pitchFamily="34" charset="0"/>
              <a:buChar char="•"/>
            </a:pPr>
            <a:r>
              <a:rPr lang="en-US" sz="1200" dirty="0"/>
              <a:t>Pilot program for IP PINs has been enhanced</a:t>
            </a:r>
          </a:p>
          <a:p>
            <a:endParaRPr lang="en-US" dirty="0"/>
          </a:p>
          <a:p>
            <a:r>
              <a:rPr lang="en-US" dirty="0"/>
              <a:t>There are some unintended consequences to this extra vigilance:</a:t>
            </a:r>
          </a:p>
          <a:p>
            <a:pPr marL="232943" indent="-232943">
              <a:buFont typeface="+mj-lt"/>
              <a:buAutoNum type="arabicPeriod"/>
            </a:pPr>
            <a:r>
              <a:rPr lang="en-US" dirty="0"/>
              <a:t>inability to deposit refunds to parent accounts, in cases where legitimate households may be sharing the same account, i.e. minor children’s investment income triggers tax obligations and sometimes parents request refunds to de deposited into their account</a:t>
            </a:r>
          </a:p>
          <a:p>
            <a:pPr marL="232943" indent="-232943">
              <a:buFont typeface="+mj-lt"/>
              <a:buAutoNum type="arabicPeriod"/>
            </a:pPr>
            <a:r>
              <a:rPr lang="en-US" dirty="0"/>
              <a:t>Practitioners have to respond to numerous letters where IRS identifies a submission as potentially fraudulent, even though it was a legitimate tax return</a:t>
            </a:r>
          </a:p>
          <a:p>
            <a:pPr marL="232943" indent="-232943">
              <a:buFont typeface="+mj-lt"/>
              <a:buAutoNum type="arabicPeriod"/>
            </a:pPr>
            <a:r>
              <a:rPr lang="en-US" dirty="0"/>
              <a:t>Sometimes it becomes a theater of absurd. Some CPAs had to authenticate returns that were flagged by the IRS as suspect, where there were no refunds sought, but rather a large tax obligation was incurred and money was paid. It is not known how the IRS algorithm for catching fraudulent submissions operates, but it should not, under normal circumstances, identify large 100-page tax filings as ID thefts. In almost all cases, fraudulent tax returns involve a simple 5-page filing asking for a refundable earned-income-tax credit</a:t>
            </a:r>
          </a:p>
          <a:p>
            <a:endParaRPr lang="en-US" dirty="0"/>
          </a:p>
        </p:txBody>
      </p:sp>
      <p:sp>
        <p:nvSpPr>
          <p:cNvPr id="4" name="Slide Number Placeholder 3"/>
          <p:cNvSpPr>
            <a:spLocks noGrp="1"/>
          </p:cNvSpPr>
          <p:nvPr>
            <p:ph type="sldNum" sz="quarter" idx="10"/>
          </p:nvPr>
        </p:nvSpPr>
        <p:spPr/>
        <p:txBody>
          <a:bodyPr/>
          <a:lstStyle/>
          <a:p>
            <a:fld id="{E0A9F541-2043-4E19-AB20-FD3C8C1644C6}" type="slidenum">
              <a:rPr lang="en-US" smtClean="0"/>
              <a:t>12</a:t>
            </a:fld>
            <a:endParaRPr lang="en-US"/>
          </a:p>
        </p:txBody>
      </p:sp>
    </p:spTree>
    <p:extLst>
      <p:ext uri="{BB962C8B-B14F-4D97-AF65-F5344CB8AC3E}">
        <p14:creationId xmlns:p14="http://schemas.microsoft.com/office/powerpoint/2010/main" val="29974867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most effective tool to combat IRS ID Theft has always been IP PIN</a:t>
            </a:r>
          </a:p>
          <a:p>
            <a:r>
              <a:rPr lang="en-US" dirty="0"/>
              <a:t>Until very recently, you had to be an existing victim, or potential victim, of tax ID theft to participate in this program</a:t>
            </a:r>
          </a:p>
          <a:p>
            <a:r>
              <a:rPr lang="en-US" dirty="0"/>
              <a:t>This was not very helpful, as a reactive measure it did not really help taxpayers prevent the future cyber crime</a:t>
            </a:r>
          </a:p>
          <a:p>
            <a:r>
              <a:rPr lang="en-US" dirty="0"/>
              <a:t>There was a “pilot” program set up in 2013, which allowed non-affected taxpayers from certain jurisdictions to apply for an IP PIN</a:t>
            </a:r>
          </a:p>
          <a:p>
            <a:pPr marL="0" indent="0">
              <a:buFont typeface="Arial" panose="020B0604020202020204" pitchFamily="34" charset="0"/>
              <a:buNone/>
            </a:pPr>
            <a:r>
              <a:rPr lang="en-US" sz="1200" dirty="0"/>
              <a:t>The initial “pilot” states were Florida, Georgia and District of Columbia. The reason for singling out those three - highest concentration of ID theft</a:t>
            </a:r>
          </a:p>
          <a:p>
            <a:pPr marL="0" indent="0">
              <a:buFont typeface="Arial" panose="020B0604020202020204" pitchFamily="34" charset="0"/>
              <a:buNone/>
            </a:pPr>
            <a:r>
              <a:rPr lang="en-US" sz="1200" dirty="0"/>
              <a:t>Starting with tax year 2018, the IRS has added seven additional states: California, Delaware, Illinois, Maryland, Michigan, Nevada, and Rhode Island </a:t>
            </a:r>
          </a:p>
          <a:p>
            <a:pPr marL="0" indent="0">
              <a:buFont typeface="Arial" panose="020B0604020202020204" pitchFamily="34" charset="0"/>
              <a:buNone/>
            </a:pPr>
            <a:r>
              <a:rPr lang="en-US" sz="1200" dirty="0"/>
              <a:t>Starting with the 2020 filing season, 10 additional states were added to the list: Arizona, Colorado, Connecticut, New Jersey, New Mexico, New York, North Carolina, Pennsylvania, Texas and Washington</a:t>
            </a:r>
          </a:p>
          <a:p>
            <a:pPr marL="0" indent="0">
              <a:buFont typeface="Arial" panose="020B0604020202020204" pitchFamily="34" charset="0"/>
              <a:buNone/>
            </a:pPr>
            <a:r>
              <a:rPr lang="en-US" sz="1200" dirty="0"/>
              <a:t>As of today, more than 50% of US population live in the area covered under the voluntary IP PIN program </a:t>
            </a:r>
          </a:p>
          <a:p>
            <a:pPr marL="0" indent="0">
              <a:buFont typeface="Arial" panose="020B0604020202020204" pitchFamily="34" charset="0"/>
              <a:buNone/>
            </a:pPr>
            <a:r>
              <a:rPr lang="en-US" sz="1200" dirty="0"/>
              <a:t>If you have clients who are residents of any of these high-risk states, it is probably malpractice to not at least educate them about this option</a:t>
            </a:r>
          </a:p>
          <a:p>
            <a:pPr marL="0" indent="0">
              <a:buFont typeface="Arial" panose="020B0604020202020204" pitchFamily="34" charset="0"/>
              <a:buNone/>
            </a:pPr>
            <a:r>
              <a:rPr lang="en-US" sz="1200" dirty="0"/>
              <a:t>If you or your clients reside in the other 31 states, you need to be proactive and ask your elected representative to nudge the IRS in the right direction and expand the program to their jurisdiction</a:t>
            </a:r>
          </a:p>
          <a:p>
            <a:pPr marL="0" indent="0">
              <a:buFont typeface="Arial" panose="020B0604020202020204" pitchFamily="34" charset="0"/>
              <a:buNone/>
            </a:pPr>
            <a:r>
              <a:rPr lang="en-US" sz="1200" dirty="0"/>
              <a:t>The Congress has passed a law in 2019 requiring the IRS to expand IP PINs to the whole country by 2025</a:t>
            </a:r>
          </a:p>
          <a:p>
            <a:pPr marL="0" indent="0">
              <a:buFont typeface="Arial" panose="020B0604020202020204" pitchFamily="34" charset="0"/>
              <a:buNone/>
            </a:pPr>
            <a:r>
              <a:rPr lang="en-US" sz="1200" dirty="0"/>
              <a:t>However, we can’t afford to wait another 5 years. The time is now to make it available to all US taxpayers regardless of where they reside</a:t>
            </a:r>
          </a:p>
          <a:p>
            <a:pPr marL="0" indent="0">
              <a:buFont typeface="Arial" panose="020B0604020202020204" pitchFamily="34" charset="0"/>
              <a:buNone/>
            </a:pPr>
            <a:r>
              <a:rPr lang="en-US" sz="1200" dirty="0" err="1"/>
              <a:t>TaxLock</a:t>
            </a:r>
            <a:r>
              <a:rPr lang="en-US" sz="1200" dirty="0"/>
              <a:t> LLC has undertaken efforts, through lobbying members of the Congress and educating tax practitioners, to help eradicate this type of cyber crime once and for all</a:t>
            </a:r>
          </a:p>
          <a:p>
            <a:pPr marL="0" indent="0">
              <a:buFont typeface="Arial" panose="020B0604020202020204" pitchFamily="34" charset="0"/>
              <a:buNone/>
            </a:pPr>
            <a:r>
              <a:rPr lang="en-US" sz="1200" dirty="0"/>
              <a:t>We are in the process of creating a nationwide network of crime fighters, i.e. CPAs’, EA’s, attorneys, financial planners, etc.</a:t>
            </a:r>
          </a:p>
          <a:p>
            <a:pPr marL="0" indent="0">
              <a:buFont typeface="Arial" panose="020B0604020202020204" pitchFamily="34" charset="0"/>
              <a:buNone/>
            </a:pPr>
            <a:r>
              <a:rPr lang="en-US" sz="1200" dirty="0"/>
              <a:t>It is called TITEN, or tax identification theft eradication network. We want all taxpayers to be at least given an opportunity to enroll in the IP PIN program. This can only be achieved through community outreach and CPA-led efforts to educate their clients</a:t>
            </a:r>
          </a:p>
          <a:p>
            <a:endParaRPr lang="en-US" dirty="0"/>
          </a:p>
        </p:txBody>
      </p:sp>
      <p:sp>
        <p:nvSpPr>
          <p:cNvPr id="4" name="Slide Number Placeholder 3"/>
          <p:cNvSpPr>
            <a:spLocks noGrp="1"/>
          </p:cNvSpPr>
          <p:nvPr>
            <p:ph type="sldNum" sz="quarter" idx="10"/>
          </p:nvPr>
        </p:nvSpPr>
        <p:spPr/>
        <p:txBody>
          <a:bodyPr/>
          <a:lstStyle/>
          <a:p>
            <a:fld id="{E0A9F541-2043-4E19-AB20-FD3C8C1644C6}" type="slidenum">
              <a:rPr lang="en-US" smtClean="0"/>
              <a:t>13</a:t>
            </a:fld>
            <a:endParaRPr lang="en-US"/>
          </a:p>
        </p:txBody>
      </p:sp>
    </p:spTree>
    <p:extLst>
      <p:ext uri="{BB962C8B-B14F-4D97-AF65-F5344CB8AC3E}">
        <p14:creationId xmlns:p14="http://schemas.microsoft.com/office/powerpoint/2010/main" val="23488746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map of the states currently participating in the IP PIN programs</a:t>
            </a:r>
          </a:p>
          <a:p>
            <a:r>
              <a:rPr lang="en-US" dirty="0"/>
              <a:t>We have two big goals now”</a:t>
            </a:r>
          </a:p>
          <a:p>
            <a:pPr marL="228600" indent="-228600">
              <a:buFont typeface="+mj-lt"/>
              <a:buAutoNum type="arabicPeriod"/>
            </a:pPr>
            <a:r>
              <a:rPr lang="en-US" dirty="0"/>
              <a:t>We hope, with your help, to persuade the federal government to afford residents of all currently gray states the same level of protection as those 20 that are currently a part of the program</a:t>
            </a:r>
          </a:p>
          <a:p>
            <a:pPr marL="228600" indent="-228600">
              <a:buFont typeface="+mj-lt"/>
              <a:buAutoNum type="arabicPeriod"/>
            </a:pPr>
            <a:r>
              <a:rPr lang="en-US" dirty="0"/>
              <a:t>To make sure all taxpayers residing in orange, blue and green states know that they have an option to proactively protect themselves from the IRS tax theft</a:t>
            </a:r>
          </a:p>
          <a:p>
            <a:pPr marL="0" indent="0">
              <a:buFont typeface="+mj-lt"/>
              <a:buNone/>
            </a:pPr>
            <a:r>
              <a:rPr lang="en-US" dirty="0"/>
              <a:t>In the end, each taxpayer will make their own decision. Some may choose not to enroll, and this is fine too. But it’s incumbent upon us the tax professionals to at least present the options</a:t>
            </a:r>
          </a:p>
          <a:p>
            <a:pPr marL="0" indent="0">
              <a:buFont typeface="+mj-lt"/>
              <a:buNone/>
            </a:pPr>
            <a:r>
              <a:rPr lang="en-US" dirty="0"/>
              <a:t>At this point, most taxpayers, even those living in the approved jurisdictions, have no idea they can enroll in IP PINs. Even in those three states that were added six years ago, an overwhelming majority of residents are not aware of the protection awarded them by the federal government.</a:t>
            </a:r>
          </a:p>
        </p:txBody>
      </p:sp>
      <p:sp>
        <p:nvSpPr>
          <p:cNvPr id="4" name="Slide Number Placeholder 3"/>
          <p:cNvSpPr>
            <a:spLocks noGrp="1"/>
          </p:cNvSpPr>
          <p:nvPr>
            <p:ph type="sldNum" sz="quarter" idx="10"/>
          </p:nvPr>
        </p:nvSpPr>
        <p:spPr/>
        <p:txBody>
          <a:bodyPr/>
          <a:lstStyle/>
          <a:p>
            <a:fld id="{E0A9F541-2043-4E19-AB20-FD3C8C1644C6}" type="slidenum">
              <a:rPr lang="en-US" smtClean="0"/>
              <a:t>14</a:t>
            </a:fld>
            <a:endParaRPr lang="en-US"/>
          </a:p>
        </p:txBody>
      </p:sp>
    </p:spTree>
    <p:extLst>
      <p:ext uri="{BB962C8B-B14F-4D97-AF65-F5344CB8AC3E}">
        <p14:creationId xmlns:p14="http://schemas.microsoft.com/office/powerpoint/2010/main" val="40886079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200" dirty="0"/>
              <a:t>IP PIN is a 6-digit number that changes every year</a:t>
            </a:r>
          </a:p>
          <a:p>
            <a:pPr marL="285750" indent="-285750">
              <a:buFont typeface="Arial" panose="020B0604020202020204" pitchFamily="34" charset="0"/>
              <a:buChar char="•"/>
            </a:pPr>
            <a:r>
              <a:rPr lang="en-US" sz="1200" dirty="0"/>
              <a:t>Once assigned, you MUST use the IP PIN to file your returns</a:t>
            </a:r>
          </a:p>
          <a:p>
            <a:pPr marL="285750" indent="-285750">
              <a:buFont typeface="Arial" panose="020B0604020202020204" pitchFamily="34" charset="0"/>
              <a:buChar char="•"/>
            </a:pPr>
            <a:r>
              <a:rPr lang="en-US" sz="1200" dirty="0"/>
              <a:t>There is no way out of the program, which makes sense. Otherwise, it would defeat the very purpose of its existence, since it open it up for manipulation</a:t>
            </a:r>
          </a:p>
          <a:p>
            <a:pPr marL="285750" indent="-285750">
              <a:buFont typeface="Arial" panose="020B0604020202020204" pitchFamily="34" charset="0"/>
              <a:buChar char="•"/>
            </a:pPr>
            <a:r>
              <a:rPr lang="en-US" sz="1200" dirty="0"/>
              <a:t>IP PINs get mailed every year and can be retrieved online in mid-January </a:t>
            </a:r>
          </a:p>
          <a:p>
            <a:pPr marL="285750" indent="-285750">
              <a:buFont typeface="Arial" panose="020B0604020202020204" pitchFamily="34" charset="0"/>
              <a:buChar char="•"/>
            </a:pPr>
            <a:r>
              <a:rPr lang="en-US" sz="1200" dirty="0"/>
              <a:t>The initial IP PIN must be requested online. The process may be finalized online at the same time for some taxpayers. For those whose identity cannot be fully validated by matching cell phone number with provider information will need to enroll in two stages</a:t>
            </a:r>
          </a:p>
          <a:p>
            <a:pPr marL="285750" indent="-285750">
              <a:buFont typeface="Arial" panose="020B0604020202020204" pitchFamily="34" charset="0"/>
              <a:buChar char="•"/>
            </a:pPr>
            <a:r>
              <a:rPr lang="en-US" sz="1200" dirty="0"/>
              <a:t>Taxpayers requesting an IP PIN will need to complete the IRS’s secure access identity verification process in order to be admitted to the program</a:t>
            </a:r>
          </a:p>
          <a:p>
            <a:pPr marL="285750" indent="-285750">
              <a:buFont typeface="Arial" panose="020B0604020202020204" pitchFamily="34" charset="0"/>
              <a:buChar char="•"/>
            </a:pPr>
            <a:r>
              <a:rPr lang="en-US" sz="1200" dirty="0"/>
              <a:t>Current interface may be challenging to some taxpayers, particularly the elderly or less technologically savvy consumers</a:t>
            </a:r>
          </a:p>
          <a:p>
            <a:pPr marL="285750" indent="-285750">
              <a:buFont typeface="Arial" panose="020B0604020202020204" pitchFamily="34" charset="0"/>
              <a:buChar char="•"/>
            </a:pPr>
            <a:r>
              <a:rPr lang="en-US" sz="1200" dirty="0"/>
              <a:t>Some taxpayers will likely need professional help to finalize the initial enrollment, i.e. CPA, EA, financial planner</a:t>
            </a:r>
          </a:p>
          <a:p>
            <a:endParaRPr lang="en-US" dirty="0"/>
          </a:p>
        </p:txBody>
      </p:sp>
      <p:sp>
        <p:nvSpPr>
          <p:cNvPr id="4" name="Slide Number Placeholder 3"/>
          <p:cNvSpPr>
            <a:spLocks noGrp="1"/>
          </p:cNvSpPr>
          <p:nvPr>
            <p:ph type="sldNum" sz="quarter" idx="10"/>
          </p:nvPr>
        </p:nvSpPr>
        <p:spPr/>
        <p:txBody>
          <a:bodyPr/>
          <a:lstStyle/>
          <a:p>
            <a:fld id="{E0A9F541-2043-4E19-AB20-FD3C8C1644C6}" type="slidenum">
              <a:rPr lang="en-US" smtClean="0"/>
              <a:t>15</a:t>
            </a:fld>
            <a:endParaRPr lang="en-US"/>
          </a:p>
        </p:txBody>
      </p:sp>
    </p:spTree>
    <p:extLst>
      <p:ext uri="{BB962C8B-B14F-4D97-AF65-F5344CB8AC3E}">
        <p14:creationId xmlns:p14="http://schemas.microsoft.com/office/powerpoint/2010/main" val="975512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Online and ID Theft is on the rise</a:t>
            </a:r>
          </a:p>
          <a:p>
            <a:r>
              <a:rPr lang="en-US" sz="1100" dirty="0"/>
              <a:t>All it takes is one online retailer taking their eye off the cybersecurity ball for your personal information to wind up in nefarious hands</a:t>
            </a:r>
          </a:p>
          <a:p>
            <a:r>
              <a:rPr lang="en-US" sz="1100" dirty="0"/>
              <a:t>There are numerous categories of cyber crime, but the ones that affect the most victims include identity theft, credit card fraud, and social networking scams. </a:t>
            </a:r>
          </a:p>
          <a:p>
            <a:r>
              <a:rPr lang="en-US" sz="1100" dirty="0"/>
              <a:t>The security breach on the Office of Personnel Management in 2015 exposed the personally identifiable information of 21.5 million Americans, including 4.2 million federal employees.</a:t>
            </a:r>
          </a:p>
          <a:p>
            <a:r>
              <a:rPr lang="en-US" sz="1100" dirty="0"/>
              <a:t>2.9 million postal service customers were also affected by the breach. Potentially compromised customer details include names, addresses, telephone numbers and e-mail addresses</a:t>
            </a:r>
          </a:p>
          <a:p>
            <a:r>
              <a:rPr lang="en-US" sz="1100" dirty="0"/>
              <a:t>On the tax side, one of the most damaging ID theft attacks that recently affected taxpayers occurred when an automated IRS service was breached and millions of tax records went missing.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Sadly, these are not isolated cases, but rather a pattern of malicious behavior by bad actors, often facilitated by murky organizations and even hostile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No matter how careful you are, it’s pretty much impossible to </a:t>
            </a:r>
            <a:r>
              <a:rPr lang="en-US" sz="1100" i="1" dirty="0"/>
              <a:t>completely</a:t>
            </a:r>
            <a:r>
              <a:rPr lang="en-US" sz="1100" dirty="0"/>
              <a:t> erase the threat of cyber fraud.</a:t>
            </a:r>
          </a:p>
          <a:p>
            <a:endParaRPr lang="en-US" sz="1100" dirty="0"/>
          </a:p>
          <a:p>
            <a:endParaRPr lang="en-US" sz="1100" dirty="0"/>
          </a:p>
        </p:txBody>
      </p:sp>
      <p:sp>
        <p:nvSpPr>
          <p:cNvPr id="4" name="Slide Number Placeholder 3"/>
          <p:cNvSpPr>
            <a:spLocks noGrp="1"/>
          </p:cNvSpPr>
          <p:nvPr>
            <p:ph type="sldNum" sz="quarter" idx="10"/>
          </p:nvPr>
        </p:nvSpPr>
        <p:spPr/>
        <p:txBody>
          <a:bodyPr/>
          <a:lstStyle/>
          <a:p>
            <a:fld id="{E0A9F541-2043-4E19-AB20-FD3C8C1644C6}" type="slidenum">
              <a:rPr lang="en-US" smtClean="0"/>
              <a:t>2</a:t>
            </a:fld>
            <a:endParaRPr lang="en-US"/>
          </a:p>
        </p:txBody>
      </p:sp>
    </p:spTree>
    <p:extLst>
      <p:ext uri="{BB962C8B-B14F-4D97-AF65-F5344CB8AC3E}">
        <p14:creationId xmlns:p14="http://schemas.microsoft.com/office/powerpoint/2010/main" val="3478657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600" dirty="0"/>
              <a:t>NSA and DOJ recently did a study on Cyber theft</a:t>
            </a:r>
          </a:p>
          <a:p>
            <a:pPr marL="285750" indent="-285750">
              <a:buFont typeface="Arial" panose="020B0604020202020204" pitchFamily="34" charset="0"/>
              <a:buChar char="•"/>
            </a:pPr>
            <a:r>
              <a:rPr lang="en-US" sz="1600" dirty="0"/>
              <a:t>Some of the key findings from the U.S. Department of Justice*</a:t>
            </a:r>
          </a:p>
          <a:p>
            <a:pPr marL="742950" lvl="1" indent="-285750">
              <a:buFont typeface="Arial" panose="020B0604020202020204" pitchFamily="34" charset="0"/>
              <a:buChar char="•"/>
            </a:pPr>
            <a:r>
              <a:rPr lang="en-US" sz="1600" dirty="0"/>
              <a:t>17.6 million American or 7% of 16 years or older were victims</a:t>
            </a:r>
          </a:p>
          <a:p>
            <a:pPr marL="742950" lvl="1" indent="-285750">
              <a:buFont typeface="Arial" panose="020B0604020202020204" pitchFamily="34" charset="0"/>
              <a:buChar char="•"/>
            </a:pPr>
            <a:r>
              <a:rPr lang="en-US" sz="1600" dirty="0"/>
              <a:t>86% experienced misuse of an existing credit card or bank account</a:t>
            </a:r>
          </a:p>
          <a:p>
            <a:pPr marL="742950" lvl="1" indent="-285750">
              <a:buFont typeface="Arial" panose="020B0604020202020204" pitchFamily="34" charset="0"/>
              <a:buChar char="•"/>
            </a:pPr>
            <a:r>
              <a:rPr lang="en-US" sz="1600" dirty="0"/>
              <a:t>14% of identity theft victims experienced an out of pocket loss</a:t>
            </a:r>
          </a:p>
          <a:p>
            <a:pPr marL="742950" lvl="1" indent="-285750">
              <a:buFont typeface="Arial" panose="020B0604020202020204" pitchFamily="34" charset="0"/>
              <a:buChar char="•"/>
            </a:pPr>
            <a:r>
              <a:rPr lang="en-US" sz="1600" dirty="0"/>
              <a:t>14% of those lost $1,000 or more</a:t>
            </a:r>
            <a:endParaRPr lang="en-US" sz="1000" dirty="0">
              <a:latin typeface="Century Gothic" panose="020B0502020202020204" pitchFamily="34" charset="0"/>
              <a:ea typeface="Calibri" panose="020F0502020204030204" pitchFamily="34" charset="0"/>
              <a:cs typeface="Times New Roman" panose="02020603050405020304" pitchFamily="18" charset="0"/>
            </a:endParaRPr>
          </a:p>
          <a:p>
            <a:endParaRPr lang="en-US" sz="1000" dirty="0"/>
          </a:p>
        </p:txBody>
      </p:sp>
      <p:sp>
        <p:nvSpPr>
          <p:cNvPr id="4" name="Slide Number Placeholder 3"/>
          <p:cNvSpPr>
            <a:spLocks noGrp="1"/>
          </p:cNvSpPr>
          <p:nvPr>
            <p:ph type="sldNum" sz="quarter" idx="10"/>
          </p:nvPr>
        </p:nvSpPr>
        <p:spPr/>
        <p:txBody>
          <a:bodyPr/>
          <a:lstStyle/>
          <a:p>
            <a:fld id="{E0A9F541-2043-4E19-AB20-FD3C8C1644C6}" type="slidenum">
              <a:rPr lang="en-US" smtClean="0"/>
              <a:t>3</a:t>
            </a:fld>
            <a:endParaRPr lang="en-US"/>
          </a:p>
        </p:txBody>
      </p:sp>
    </p:spTree>
    <p:extLst>
      <p:ext uri="{BB962C8B-B14F-4D97-AF65-F5344CB8AC3E}">
        <p14:creationId xmlns:p14="http://schemas.microsoft.com/office/powerpoint/2010/main" val="19317751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goal behind this presentation is to address Identity Theft schemes that, over the last seven years, have crept into the annual tax filing process and wreaked havoc on taxpayers and tax practitioners alike.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IRS has reported that the number of tax returns with confirmed identity theft was: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649,000 in 2018</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597,000 in 2017</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and a staggering 883,000 in 2016</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t>The number of phishing scams more than doubled in 2018 vs. 2017</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t>And the scams are getting more and more sophisticated with each year.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10"/>
          </p:nvPr>
        </p:nvSpPr>
        <p:spPr/>
        <p:txBody>
          <a:bodyPr/>
          <a:lstStyle/>
          <a:p>
            <a:fld id="{E0A9F541-2043-4E19-AB20-FD3C8C1644C6}" type="slidenum">
              <a:rPr lang="en-US" smtClean="0"/>
              <a:t>4</a:t>
            </a:fld>
            <a:endParaRPr lang="en-US"/>
          </a:p>
        </p:txBody>
      </p:sp>
    </p:spTree>
    <p:extLst>
      <p:ext uri="{BB962C8B-B14F-4D97-AF65-F5344CB8AC3E}">
        <p14:creationId xmlns:p14="http://schemas.microsoft.com/office/powerpoint/2010/main" val="1857688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understand IRS fraud, it is important to understand the distinction between two</a:t>
            </a:r>
            <a:r>
              <a:rPr lang="en-US" sz="1200" dirty="0"/>
              <a:t> exactly opposite types of IRS fraud:</a:t>
            </a:r>
          </a:p>
          <a:p>
            <a:endParaRPr lang="en-US" sz="1200" dirty="0"/>
          </a:p>
          <a:p>
            <a:pPr marL="228600" indent="-228600">
              <a:buFont typeface="+mj-lt"/>
              <a:buAutoNum type="arabicPeriod"/>
            </a:pPr>
            <a:r>
              <a:rPr lang="en-US" sz="1200" dirty="0"/>
              <a:t>achieved through impersonation of Internal Revenue or United States Treasury employees</a:t>
            </a:r>
          </a:p>
          <a:p>
            <a:pPr marL="228600" indent="-228600">
              <a:buFont typeface="+mj-lt"/>
              <a:buAutoNum type="arabicPeriod"/>
            </a:pPr>
            <a:r>
              <a:rPr lang="en-US" sz="1200" dirty="0"/>
              <a:t>impersonating the taxpayer by filing a fraudulent tax return with the IRS, using the taxpayer’s correct Social Security number, name and date of birth, but fake home address and/or bank account number and fake credits</a:t>
            </a:r>
          </a:p>
          <a:p>
            <a:endParaRPr lang="en-US" dirty="0"/>
          </a:p>
        </p:txBody>
      </p:sp>
      <p:sp>
        <p:nvSpPr>
          <p:cNvPr id="4" name="Slide Number Placeholder 3"/>
          <p:cNvSpPr>
            <a:spLocks noGrp="1"/>
          </p:cNvSpPr>
          <p:nvPr>
            <p:ph type="sldNum" sz="quarter" idx="10"/>
          </p:nvPr>
        </p:nvSpPr>
        <p:spPr/>
        <p:txBody>
          <a:bodyPr/>
          <a:lstStyle/>
          <a:p>
            <a:fld id="{E0A9F541-2043-4E19-AB20-FD3C8C1644C6}" type="slidenum">
              <a:rPr lang="en-US" smtClean="0"/>
              <a:t>5</a:t>
            </a:fld>
            <a:endParaRPr lang="en-US"/>
          </a:p>
        </p:txBody>
      </p:sp>
    </p:spTree>
    <p:extLst>
      <p:ext uri="{BB962C8B-B14F-4D97-AF65-F5344CB8AC3E}">
        <p14:creationId xmlns:p14="http://schemas.microsoft.com/office/powerpoint/2010/main" val="27885335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t>Here are the most common example of the first type:</a:t>
            </a:r>
          </a:p>
          <a:p>
            <a:pPr marL="0" indent="0">
              <a:buFont typeface="Arial" panose="020B0604020202020204" pitchFamily="34" charset="0"/>
              <a:buNone/>
            </a:pPr>
            <a:r>
              <a:rPr lang="en-US" sz="1200" dirty="0"/>
              <a:t>Scammers try to impersonate an IRS agent of officer in an effort to extort money from the victim. Typically, you would get a phone call or an email, purportedly from the IRS saying that you owe taxes and must pay them or else.</a:t>
            </a:r>
          </a:p>
          <a:p>
            <a:pPr marL="0" indent="0">
              <a:buFont typeface="Arial" panose="020B0604020202020204" pitchFamily="34" charset="0"/>
              <a:buNone/>
            </a:pPr>
            <a:r>
              <a:rPr lang="en-US" sz="1200" dirty="0"/>
              <a:t>Of course, most of these are obvious tricks, but sometimes people still get conned, especially when a ruse is set up with enough sophistication. </a:t>
            </a:r>
          </a:p>
          <a:p>
            <a:pPr marL="0" indent="0">
              <a:buFont typeface="Arial" panose="020B0604020202020204" pitchFamily="34" charset="0"/>
              <a:buNone/>
            </a:pPr>
            <a:r>
              <a:rPr lang="en-US" sz="1200" dirty="0"/>
              <a:t>These scammers have been perfecting their trade and what started as Unknown Caller ID VOIP calls and emails in broken English progressed to some very believable emails or calls. </a:t>
            </a:r>
          </a:p>
          <a:p>
            <a:pPr marL="0" indent="0">
              <a:buFont typeface="Arial" panose="020B0604020202020204" pitchFamily="34" charset="0"/>
              <a:buNone/>
            </a:pPr>
            <a:r>
              <a:rPr lang="en-US" sz="1200" dirty="0"/>
              <a:t>These are now frequently facilitated by Americans without a trace of an accent calling from a 202 area code (which most East Coast residents recognize as Washington DC), or emailing from what appear on the surface to be legitimate government email accounts with stolen IRS logos and graphics.  </a:t>
            </a:r>
          </a:p>
          <a:p>
            <a:r>
              <a:rPr lang="en-US" dirty="0"/>
              <a:t>Who is an intended victim? Naturally, you would think it’s a frail retired citizen with a high school degree and a history of blue collar jobs.</a:t>
            </a:r>
          </a:p>
          <a:p>
            <a:r>
              <a:rPr lang="en-US" dirty="0"/>
              <a:t>You will be surprised to learn that a lot of times it would be a very sophisticated taxpayer. There have multiple CEO/CFO types, including some people with advance degrees, i.e. CPAs and even attorneys, that fell for these tricks</a:t>
            </a:r>
          </a:p>
          <a:p>
            <a:endParaRPr lang="en-US" dirty="0"/>
          </a:p>
        </p:txBody>
      </p:sp>
      <p:sp>
        <p:nvSpPr>
          <p:cNvPr id="4" name="Slide Number Placeholder 3"/>
          <p:cNvSpPr>
            <a:spLocks noGrp="1"/>
          </p:cNvSpPr>
          <p:nvPr>
            <p:ph type="sldNum" sz="quarter" idx="10"/>
          </p:nvPr>
        </p:nvSpPr>
        <p:spPr/>
        <p:txBody>
          <a:bodyPr/>
          <a:lstStyle/>
          <a:p>
            <a:fld id="{E0A9F541-2043-4E19-AB20-FD3C8C1644C6}" type="slidenum">
              <a:rPr lang="en-US" smtClean="0"/>
              <a:t>6</a:t>
            </a:fld>
            <a:endParaRPr lang="en-US"/>
          </a:p>
        </p:txBody>
      </p:sp>
    </p:spTree>
    <p:extLst>
      <p:ext uri="{BB962C8B-B14F-4D97-AF65-F5344CB8AC3E}">
        <p14:creationId xmlns:p14="http://schemas.microsoft.com/office/powerpoint/2010/main" val="3338443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a:t>The most important lesson to remember is that Internal Revenue Service NEVER communicates with taxpayers by electronic mail</a:t>
            </a:r>
          </a:p>
          <a:p>
            <a:pPr marL="171450" indent="-171450">
              <a:buFont typeface="Arial" panose="020B0604020202020204" pitchFamily="34" charset="0"/>
              <a:buChar char="•"/>
            </a:pPr>
            <a:r>
              <a:rPr lang="en-US" sz="1200" dirty="0"/>
              <a:t>IRS </a:t>
            </a:r>
            <a:r>
              <a:rPr lang="en-US" sz="1200" b="1" dirty="0"/>
              <a:t>NEVER</a:t>
            </a:r>
            <a:r>
              <a:rPr lang="en-US" sz="1200" dirty="0"/>
              <a:t> initiates contact by telephone</a:t>
            </a:r>
          </a:p>
          <a:p>
            <a:pPr marL="171450" indent="-171450">
              <a:buFont typeface="Arial" panose="020B0604020202020204" pitchFamily="34" charset="0"/>
              <a:buChar char="•"/>
            </a:pPr>
            <a:r>
              <a:rPr lang="en-US" sz="1200" dirty="0"/>
              <a:t>IRS </a:t>
            </a:r>
            <a:r>
              <a:rPr lang="en-US" sz="1200" b="1" dirty="0"/>
              <a:t>NEVER</a:t>
            </a:r>
            <a:r>
              <a:rPr lang="en-US" sz="1200" dirty="0"/>
              <a:t> attempts to collect its debt through debit cards, PayPal, wire transfers, etc.</a:t>
            </a:r>
          </a:p>
          <a:p>
            <a:endParaRPr lang="en-US" dirty="0"/>
          </a:p>
          <a:p>
            <a:r>
              <a:rPr lang="en-US" dirty="0"/>
              <a:t>There are rare exceptions, mostly limited to tax practitioners. For example:</a:t>
            </a:r>
          </a:p>
          <a:p>
            <a:pPr marL="171450" indent="-171450">
              <a:buFont typeface="Wingdings" panose="05000000000000000000" pitchFamily="2" charset="2"/>
              <a:buChar char="q"/>
            </a:pPr>
            <a:r>
              <a:rPr lang="en-US" dirty="0"/>
              <a:t>IRS officers in appellate division have more flexibility, and it is more likely some CPAs and tax attorneys will be able to email them</a:t>
            </a:r>
          </a:p>
          <a:p>
            <a:pPr marL="171450" indent="-171450">
              <a:buFont typeface="Wingdings" panose="05000000000000000000" pitchFamily="2" charset="2"/>
              <a:buChar char="q"/>
            </a:pPr>
            <a:r>
              <a:rPr lang="en-US" dirty="0"/>
              <a:t>Chief Counsel office may choose to communicate with Power of Attorney representatives licensed to practice before Tax Court and file a petition with TC. However, these are rather exceptions than rules, and usually limited to certain practitioners</a:t>
            </a:r>
          </a:p>
          <a:p>
            <a:endParaRPr lang="en-US" dirty="0"/>
          </a:p>
          <a:p>
            <a:r>
              <a:rPr lang="en-US" dirty="0"/>
              <a:t>Otherwise, it is almost impossible for taxpayers to obtain an email address of an IRS agent. And certainly no communication will be initiated via email, even with a tax practitioner</a:t>
            </a:r>
          </a:p>
          <a:p>
            <a:endParaRPr lang="en-US" dirty="0"/>
          </a:p>
        </p:txBody>
      </p:sp>
      <p:sp>
        <p:nvSpPr>
          <p:cNvPr id="4" name="Slide Number Placeholder 3"/>
          <p:cNvSpPr>
            <a:spLocks noGrp="1"/>
          </p:cNvSpPr>
          <p:nvPr>
            <p:ph type="sldNum" sz="quarter" idx="10"/>
          </p:nvPr>
        </p:nvSpPr>
        <p:spPr/>
        <p:txBody>
          <a:bodyPr/>
          <a:lstStyle/>
          <a:p>
            <a:fld id="{E0A9F541-2043-4E19-AB20-FD3C8C1644C6}" type="slidenum">
              <a:rPr lang="en-US" smtClean="0"/>
              <a:t>7</a:t>
            </a:fld>
            <a:endParaRPr lang="en-US"/>
          </a:p>
        </p:txBody>
      </p:sp>
    </p:spTree>
    <p:extLst>
      <p:ext uri="{BB962C8B-B14F-4D97-AF65-F5344CB8AC3E}">
        <p14:creationId xmlns:p14="http://schemas.microsoft.com/office/powerpoint/2010/main" val="13499617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prstClr val="black"/>
                </a:solidFill>
              </a:rPr>
              <a:t>The statutory rules require that all taxpayer contact from the government be initiated by First-Class mail</a:t>
            </a:r>
            <a:endParaRPr lang="en-US" dirty="0">
              <a:latin typeface="Century Gothic" panose="020B050202020202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200" dirty="0"/>
              <a:t>Procedurally, there would be multiple communications from Internal Revenue, under the Collections Due Process, before a debt can be considered enforceable</a:t>
            </a:r>
          </a:p>
          <a:p>
            <a:pPr marL="285750" indent="-285750">
              <a:buFont typeface="Arial" panose="020B0604020202020204" pitchFamily="34" charset="0"/>
              <a:buChar char="•"/>
            </a:pPr>
            <a:r>
              <a:rPr lang="en-US" sz="1200" dirty="0"/>
              <a:t>And even then, all collections efforts are still undertaken by government mail, not emails or phone calls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Recently, there has been a change that allows enforcement by personal visit for habitually delinquent “high income” taxpayers. In that case, an officer might establish a face-to-face contact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Under any scenario, no enforcement action will ever happen when a person on the phone will ask a taxpayer for private banking or financial information</a:t>
            </a:r>
          </a:p>
          <a:p>
            <a:pPr marL="285750" indent="-285750">
              <a:buFont typeface="Arial" panose="020B0604020202020204" pitchFamily="34" charset="0"/>
              <a:buChar char="•"/>
            </a:pPr>
            <a:endParaRPr lang="en-US" sz="1200" dirty="0"/>
          </a:p>
          <a:p>
            <a:endParaRPr lang="en-US" dirty="0"/>
          </a:p>
        </p:txBody>
      </p:sp>
      <p:sp>
        <p:nvSpPr>
          <p:cNvPr id="4" name="Slide Number Placeholder 3"/>
          <p:cNvSpPr>
            <a:spLocks noGrp="1"/>
          </p:cNvSpPr>
          <p:nvPr>
            <p:ph type="sldNum" sz="quarter" idx="10"/>
          </p:nvPr>
        </p:nvSpPr>
        <p:spPr/>
        <p:txBody>
          <a:bodyPr/>
          <a:lstStyle/>
          <a:p>
            <a:fld id="{E0A9F541-2043-4E19-AB20-FD3C8C1644C6}" type="slidenum">
              <a:rPr lang="en-US" smtClean="0"/>
              <a:t>8</a:t>
            </a:fld>
            <a:endParaRPr lang="en-US"/>
          </a:p>
        </p:txBody>
      </p:sp>
    </p:spTree>
    <p:extLst>
      <p:ext uri="{BB962C8B-B14F-4D97-AF65-F5344CB8AC3E}">
        <p14:creationId xmlns:p14="http://schemas.microsoft.com/office/powerpoint/2010/main" val="5811243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second and more dangerous type of fraud started many years ago, as far back as late 1990s, but it did not reach the pandemic status until 2011-2013</a:t>
            </a:r>
          </a:p>
          <a:p>
            <a:pPr>
              <a:lnSpc>
                <a:spcPct val="130000"/>
              </a:lnSpc>
              <a:spcAft>
                <a:spcPts val="800"/>
              </a:spcAft>
            </a:pPr>
            <a:r>
              <a:rPr lang="en-US" sz="1200" dirty="0"/>
              <a:t>Occurs when someone uses your stolen Social Security number (SSN) to file a tax return claiming a fraudulent refund</a:t>
            </a:r>
          </a:p>
          <a:p>
            <a:pPr marL="0" indent="0">
              <a:buFont typeface="Arial" panose="020B0604020202020204" pitchFamily="34" charset="0"/>
              <a:buNone/>
            </a:pPr>
            <a:r>
              <a:rPr lang="en-US" sz="1200" dirty="0"/>
              <a:t>In most cases, a taxpayer is unaware that this has happened until she or her CPA tries to e-file your return and discover that a return already has been filed using her SSN</a:t>
            </a:r>
          </a:p>
          <a:p>
            <a:pPr marL="0" indent="0">
              <a:buFont typeface="Arial" panose="020B0604020202020204" pitchFamily="34" charset="0"/>
              <a:buNone/>
            </a:pPr>
            <a:r>
              <a:rPr lang="en-US" sz="1200" dirty="0"/>
              <a:t>Or, the IRS may send the taxpayer a letter saying it has identified a suspicious return using her SSN.</a:t>
            </a:r>
          </a:p>
          <a:p>
            <a:pPr marL="0" indent="0">
              <a:buFont typeface="Arial" panose="020B0604020202020204" pitchFamily="34" charset="0"/>
              <a:buNone/>
            </a:pPr>
            <a:r>
              <a:rPr lang="en-US" sz="1200" dirty="0"/>
              <a:t>All previous fighting mechanisms that were used were reactive in nature</a:t>
            </a:r>
          </a:p>
          <a:p>
            <a:pPr marL="0" indent="0">
              <a:buFont typeface="Arial" panose="020B0604020202020204" pitchFamily="34" charset="0"/>
              <a:buNone/>
            </a:pPr>
            <a:r>
              <a:rPr lang="en-US" sz="1200" dirty="0"/>
              <a:t>Thankfully, we finally can fight back and PREVENT THIS FRAUD</a:t>
            </a:r>
          </a:p>
          <a:p>
            <a:endParaRPr lang="en-US" dirty="0"/>
          </a:p>
        </p:txBody>
      </p:sp>
      <p:sp>
        <p:nvSpPr>
          <p:cNvPr id="4" name="Slide Number Placeholder 3"/>
          <p:cNvSpPr>
            <a:spLocks noGrp="1"/>
          </p:cNvSpPr>
          <p:nvPr>
            <p:ph type="sldNum" sz="quarter" idx="10"/>
          </p:nvPr>
        </p:nvSpPr>
        <p:spPr/>
        <p:txBody>
          <a:bodyPr/>
          <a:lstStyle/>
          <a:p>
            <a:fld id="{E0A9F541-2043-4E19-AB20-FD3C8C1644C6}" type="slidenum">
              <a:rPr lang="en-US" smtClean="0"/>
              <a:t>9</a:t>
            </a:fld>
            <a:endParaRPr lang="en-US"/>
          </a:p>
        </p:txBody>
      </p:sp>
    </p:spTree>
    <p:extLst>
      <p:ext uri="{BB962C8B-B14F-4D97-AF65-F5344CB8AC3E}">
        <p14:creationId xmlns:p14="http://schemas.microsoft.com/office/powerpoint/2010/main" val="3860767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TaxLock LLC</a:t>
            </a:r>
          </a:p>
        </p:txBody>
      </p:sp>
      <p:sp>
        <p:nvSpPr>
          <p:cNvPr id="6" name="Slide Number Placeholder 5"/>
          <p:cNvSpPr>
            <a:spLocks noGrp="1"/>
          </p:cNvSpPr>
          <p:nvPr>
            <p:ph type="sldNum" sz="quarter" idx="12"/>
          </p:nvPr>
        </p:nvSpPr>
        <p:spPr/>
        <p:txBody>
          <a:bodyPr/>
          <a:lstStyle/>
          <a:p>
            <a:fld id="{BAF73CA4-9234-49A8-9ABC-656CEFE82C29}" type="slidenum">
              <a:rPr lang="en-US" smtClean="0"/>
              <a:t>‹#›</a:t>
            </a:fld>
            <a:endParaRPr lang="en-US"/>
          </a:p>
        </p:txBody>
      </p:sp>
    </p:spTree>
    <p:extLst>
      <p:ext uri="{BB962C8B-B14F-4D97-AF65-F5344CB8AC3E}">
        <p14:creationId xmlns:p14="http://schemas.microsoft.com/office/powerpoint/2010/main" val="3004885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TaxLock LLC</a:t>
            </a:r>
          </a:p>
        </p:txBody>
      </p:sp>
      <p:sp>
        <p:nvSpPr>
          <p:cNvPr id="6" name="Slide Number Placeholder 5"/>
          <p:cNvSpPr>
            <a:spLocks noGrp="1"/>
          </p:cNvSpPr>
          <p:nvPr>
            <p:ph type="sldNum" sz="quarter" idx="12"/>
          </p:nvPr>
        </p:nvSpPr>
        <p:spPr/>
        <p:txBody>
          <a:bodyPr/>
          <a:lstStyle/>
          <a:p>
            <a:fld id="{BAF73CA4-9234-49A8-9ABC-656CEFE82C29}" type="slidenum">
              <a:rPr lang="en-US" smtClean="0"/>
              <a:t>‹#›</a:t>
            </a:fld>
            <a:endParaRPr lang="en-US"/>
          </a:p>
        </p:txBody>
      </p:sp>
    </p:spTree>
    <p:extLst>
      <p:ext uri="{BB962C8B-B14F-4D97-AF65-F5344CB8AC3E}">
        <p14:creationId xmlns:p14="http://schemas.microsoft.com/office/powerpoint/2010/main" val="1837034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TaxLock LLC</a:t>
            </a:r>
          </a:p>
        </p:txBody>
      </p:sp>
      <p:sp>
        <p:nvSpPr>
          <p:cNvPr id="6" name="Slide Number Placeholder 5"/>
          <p:cNvSpPr>
            <a:spLocks noGrp="1"/>
          </p:cNvSpPr>
          <p:nvPr>
            <p:ph type="sldNum" sz="quarter" idx="12"/>
          </p:nvPr>
        </p:nvSpPr>
        <p:spPr/>
        <p:txBody>
          <a:bodyPr/>
          <a:lstStyle/>
          <a:p>
            <a:fld id="{BAF73CA4-9234-49A8-9ABC-656CEFE82C29}" type="slidenum">
              <a:rPr lang="en-US" smtClean="0"/>
              <a:t>‹#›</a:t>
            </a:fld>
            <a:endParaRPr lang="en-US"/>
          </a:p>
        </p:txBody>
      </p:sp>
    </p:spTree>
    <p:extLst>
      <p:ext uri="{BB962C8B-B14F-4D97-AF65-F5344CB8AC3E}">
        <p14:creationId xmlns:p14="http://schemas.microsoft.com/office/powerpoint/2010/main" val="42284717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387352" y="635485"/>
            <a:ext cx="10636249" cy="5788025"/>
          </a:xfrm>
        </p:spPr>
        <p:txBody>
          <a:bodyPr>
            <a:normAutofit/>
          </a:bodyPr>
          <a:lstStyle>
            <a:lvl1pPr marL="0" indent="0">
              <a:lnSpc>
                <a:spcPct val="100000"/>
              </a:lnSpc>
              <a:spcBef>
                <a:spcPts val="0"/>
              </a:spcBef>
              <a:buNone/>
              <a:defRPr sz="1200">
                <a:latin typeface="Century Gothic" panose="020B0502020202020204" pitchFamily="34" charset="0"/>
                <a:cs typeface="Times New Roman" panose="02020603050405020304" pitchFamily="18" charset="0"/>
              </a:defRPr>
            </a:lvl1pPr>
            <a:lvl2pPr marL="457200" indent="0">
              <a:lnSpc>
                <a:spcPct val="100000"/>
              </a:lnSpc>
              <a:spcBef>
                <a:spcPts val="0"/>
              </a:spcBef>
              <a:buNone/>
              <a:defRPr sz="1200">
                <a:latin typeface="Century Gothic" panose="020B0502020202020204" pitchFamily="34" charset="0"/>
                <a:cs typeface="Times New Roman" panose="02020603050405020304" pitchFamily="18" charset="0"/>
              </a:defRPr>
            </a:lvl2pPr>
            <a:lvl3pPr marL="914400" indent="0">
              <a:lnSpc>
                <a:spcPct val="100000"/>
              </a:lnSpc>
              <a:spcBef>
                <a:spcPts val="0"/>
              </a:spcBef>
              <a:buNone/>
              <a:defRPr sz="1200">
                <a:latin typeface="Century Gothic" panose="020B0502020202020204" pitchFamily="34" charset="0"/>
                <a:cs typeface="Times New Roman" panose="02020603050405020304" pitchFamily="18" charset="0"/>
              </a:defRPr>
            </a:lvl3pPr>
            <a:lvl4pPr marL="1371600" indent="0">
              <a:lnSpc>
                <a:spcPct val="100000"/>
              </a:lnSpc>
              <a:spcBef>
                <a:spcPts val="0"/>
              </a:spcBef>
              <a:buNone/>
              <a:defRPr sz="1200">
                <a:latin typeface="Century Gothic" panose="020B0502020202020204" pitchFamily="34" charset="0"/>
                <a:cs typeface="Times New Roman" panose="02020603050405020304" pitchFamily="18" charset="0"/>
              </a:defRPr>
            </a:lvl4pPr>
            <a:lvl5pPr marL="1828800" indent="0">
              <a:lnSpc>
                <a:spcPct val="100000"/>
              </a:lnSpc>
              <a:spcBef>
                <a:spcPts val="0"/>
              </a:spcBef>
              <a:buNone/>
              <a:defRPr sz="1200">
                <a:latin typeface="Century Gothic" panose="020B0502020202020204" pitchFamily="34" charset="0"/>
                <a:cs typeface="Times New Roman" panose="0202060305040502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rot="16200000">
            <a:off x="8412036" y="3078036"/>
            <a:ext cx="6858000" cy="7019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 name="Text Placeholder 14"/>
          <p:cNvSpPr>
            <a:spLocks noGrp="1"/>
          </p:cNvSpPr>
          <p:nvPr>
            <p:ph type="body" sz="quarter" idx="10"/>
          </p:nvPr>
        </p:nvSpPr>
        <p:spPr>
          <a:xfrm rot="5400000">
            <a:off x="8817698" y="3015280"/>
            <a:ext cx="6046677" cy="701928"/>
          </a:xfrm>
        </p:spPr>
        <p:txBody>
          <a:bodyPr anchor="ctr">
            <a:normAutofit/>
          </a:bodyPr>
          <a:lstStyle>
            <a:lvl1pPr marL="0" indent="0">
              <a:buNone/>
              <a:defRPr sz="2200" cap="small" baseline="0">
                <a:solidFill>
                  <a:schemeClr val="bg1"/>
                </a:solidFill>
                <a:latin typeface="+mj-lt"/>
                <a:cs typeface="Times New Roman" panose="02020603050405020304" pitchFamily="18" charset="0"/>
              </a:defRPr>
            </a:lvl1pPr>
          </a:lstStyle>
          <a:p>
            <a:pPr lvl="0"/>
            <a:r>
              <a:rPr lang="en-US" dirty="0"/>
              <a:t>Click to edit Master text styles</a:t>
            </a:r>
          </a:p>
        </p:txBody>
      </p:sp>
      <p:sp>
        <p:nvSpPr>
          <p:cNvPr id="9" name="Rectangle 8"/>
          <p:cNvSpPr/>
          <p:nvPr userDrawn="1"/>
        </p:nvSpPr>
        <p:spPr>
          <a:xfrm rot="16200000">
            <a:off x="-3362923" y="3362923"/>
            <a:ext cx="6858000" cy="13215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387352" y="78337"/>
            <a:ext cx="11804072" cy="557148"/>
          </a:xfrm>
          <a:solidFill>
            <a:srgbClr val="002060"/>
          </a:solidFill>
        </p:spPr>
        <p:txBody>
          <a:bodyPr anchor="ctr">
            <a:noAutofit/>
          </a:bodyPr>
          <a:lstStyle>
            <a:lvl1pPr>
              <a:defRPr sz="2400">
                <a:solidFill>
                  <a:schemeClr val="bg1"/>
                </a:solidFill>
                <a:latin typeface="Century Gothic" panose="020B0502020202020204" pitchFamily="34" charset="0"/>
                <a:cs typeface="Times New Roman" panose="02020603050405020304" pitchFamily="18" charset="0"/>
              </a:defRPr>
            </a:lvl1pPr>
          </a:lstStyle>
          <a:p>
            <a:r>
              <a:rPr lang="en-US" dirty="0"/>
              <a:t>Click to edit Master title style</a:t>
            </a:r>
          </a:p>
        </p:txBody>
      </p:sp>
      <p:sp>
        <p:nvSpPr>
          <p:cNvPr id="3" name="Date Placeholder 2"/>
          <p:cNvSpPr>
            <a:spLocks noGrp="1"/>
          </p:cNvSpPr>
          <p:nvPr>
            <p:ph type="dt" sz="half" idx="12"/>
          </p:nvPr>
        </p:nvSpPr>
        <p:spPr/>
        <p:txBody>
          <a:bodyPr/>
          <a:lstStyle/>
          <a:p>
            <a:endParaRPr lang="en-US" dirty="0"/>
          </a:p>
        </p:txBody>
      </p:sp>
      <p:sp>
        <p:nvSpPr>
          <p:cNvPr id="4" name="Footer Placeholder 3"/>
          <p:cNvSpPr>
            <a:spLocks noGrp="1"/>
          </p:cNvSpPr>
          <p:nvPr>
            <p:ph type="ftr" sz="quarter" idx="13"/>
          </p:nvPr>
        </p:nvSpPr>
        <p:spPr/>
        <p:txBody>
          <a:bodyPr/>
          <a:lstStyle/>
          <a:p>
            <a:r>
              <a:rPr lang="en-US"/>
              <a:t>TaxLock LLC</a:t>
            </a:r>
            <a:endParaRPr lang="en-US" dirty="0"/>
          </a:p>
        </p:txBody>
      </p:sp>
      <p:sp>
        <p:nvSpPr>
          <p:cNvPr id="12" name="Slide Number Placeholder 4">
            <a:extLst>
              <a:ext uri="{FF2B5EF4-FFF2-40B4-BE49-F238E27FC236}">
                <a16:creationId xmlns:a16="http://schemas.microsoft.com/office/drawing/2014/main" id="{19580A21-F684-44AA-A6C0-60D752F3F2B5}"/>
              </a:ext>
            </a:extLst>
          </p:cNvPr>
          <p:cNvSpPr>
            <a:spLocks noGrp="1"/>
          </p:cNvSpPr>
          <p:nvPr>
            <p:ph type="sldNum" sz="quarter" idx="14"/>
          </p:nvPr>
        </p:nvSpPr>
        <p:spPr>
          <a:xfrm>
            <a:off x="9258300" y="6348422"/>
            <a:ext cx="2743200" cy="365125"/>
          </a:xfrm>
        </p:spPr>
        <p:txBody>
          <a:bodyPr/>
          <a:lstStyle>
            <a:lvl1pPr>
              <a:defRPr sz="1400">
                <a:solidFill>
                  <a:schemeClr val="bg1">
                    <a:lumMod val="50000"/>
                  </a:schemeClr>
                </a:solidFill>
              </a:defRPr>
            </a:lvl1pPr>
          </a:lstStyle>
          <a:p>
            <a:fld id="{48F63A3B-78C7-47BE-AE5E-E10140E04643}" type="slidenum">
              <a:rPr lang="en-US" smtClean="0"/>
              <a:pPr/>
              <a:t>‹#›</a:t>
            </a:fld>
            <a:endParaRPr lang="en-US" dirty="0"/>
          </a:p>
        </p:txBody>
      </p:sp>
      <p:sp>
        <p:nvSpPr>
          <p:cNvPr id="19" name="Rectangle 18">
            <a:extLst>
              <a:ext uri="{FF2B5EF4-FFF2-40B4-BE49-F238E27FC236}">
                <a16:creationId xmlns:a16="http://schemas.microsoft.com/office/drawing/2014/main" id="{553013F3-631B-4DB3-9D34-391B50BABBE7}"/>
              </a:ext>
            </a:extLst>
          </p:cNvPr>
          <p:cNvSpPr/>
          <p:nvPr userDrawn="1"/>
        </p:nvSpPr>
        <p:spPr>
          <a:xfrm rot="16200000">
            <a:off x="-3237819" y="3365195"/>
            <a:ext cx="6858000" cy="132155"/>
          </a:xfrm>
          <a:prstGeom prst="rect">
            <a:avLst/>
          </a:prstGeom>
          <a:solidFill>
            <a:srgbClr val="829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527913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TaxLock LLC</a:t>
            </a:r>
          </a:p>
        </p:txBody>
      </p:sp>
      <p:sp>
        <p:nvSpPr>
          <p:cNvPr id="6" name="Slide Number Placeholder 5"/>
          <p:cNvSpPr>
            <a:spLocks noGrp="1"/>
          </p:cNvSpPr>
          <p:nvPr>
            <p:ph type="sldNum" sz="quarter" idx="12"/>
          </p:nvPr>
        </p:nvSpPr>
        <p:spPr/>
        <p:txBody>
          <a:bodyPr/>
          <a:lstStyle/>
          <a:p>
            <a:fld id="{BAF73CA4-9234-49A8-9ABC-656CEFE82C29}" type="slidenum">
              <a:rPr lang="en-US" smtClean="0"/>
              <a:t>‹#›</a:t>
            </a:fld>
            <a:endParaRPr lang="en-US"/>
          </a:p>
        </p:txBody>
      </p:sp>
    </p:spTree>
    <p:extLst>
      <p:ext uri="{BB962C8B-B14F-4D97-AF65-F5344CB8AC3E}">
        <p14:creationId xmlns:p14="http://schemas.microsoft.com/office/powerpoint/2010/main" val="15956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TaxLock LLC</a:t>
            </a:r>
          </a:p>
        </p:txBody>
      </p:sp>
      <p:sp>
        <p:nvSpPr>
          <p:cNvPr id="6" name="Slide Number Placeholder 5"/>
          <p:cNvSpPr>
            <a:spLocks noGrp="1"/>
          </p:cNvSpPr>
          <p:nvPr>
            <p:ph type="sldNum" sz="quarter" idx="12"/>
          </p:nvPr>
        </p:nvSpPr>
        <p:spPr/>
        <p:txBody>
          <a:bodyPr/>
          <a:lstStyle/>
          <a:p>
            <a:fld id="{BAF73CA4-9234-49A8-9ABC-656CEFE82C29}" type="slidenum">
              <a:rPr lang="en-US" smtClean="0"/>
              <a:t>‹#›</a:t>
            </a:fld>
            <a:endParaRPr lang="en-US"/>
          </a:p>
        </p:txBody>
      </p:sp>
    </p:spTree>
    <p:extLst>
      <p:ext uri="{BB962C8B-B14F-4D97-AF65-F5344CB8AC3E}">
        <p14:creationId xmlns:p14="http://schemas.microsoft.com/office/powerpoint/2010/main" val="1198093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TaxLock LLC</a:t>
            </a:r>
          </a:p>
        </p:txBody>
      </p:sp>
      <p:sp>
        <p:nvSpPr>
          <p:cNvPr id="7" name="Slide Number Placeholder 6"/>
          <p:cNvSpPr>
            <a:spLocks noGrp="1"/>
          </p:cNvSpPr>
          <p:nvPr>
            <p:ph type="sldNum" sz="quarter" idx="12"/>
          </p:nvPr>
        </p:nvSpPr>
        <p:spPr/>
        <p:txBody>
          <a:bodyPr/>
          <a:lstStyle/>
          <a:p>
            <a:fld id="{BAF73CA4-9234-49A8-9ABC-656CEFE82C29}" type="slidenum">
              <a:rPr lang="en-US" smtClean="0"/>
              <a:t>‹#›</a:t>
            </a:fld>
            <a:endParaRPr lang="en-US"/>
          </a:p>
        </p:txBody>
      </p:sp>
    </p:spTree>
    <p:extLst>
      <p:ext uri="{BB962C8B-B14F-4D97-AF65-F5344CB8AC3E}">
        <p14:creationId xmlns:p14="http://schemas.microsoft.com/office/powerpoint/2010/main" val="2703667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TaxLock LLC</a:t>
            </a:r>
          </a:p>
        </p:txBody>
      </p:sp>
      <p:sp>
        <p:nvSpPr>
          <p:cNvPr id="9" name="Slide Number Placeholder 8"/>
          <p:cNvSpPr>
            <a:spLocks noGrp="1"/>
          </p:cNvSpPr>
          <p:nvPr>
            <p:ph type="sldNum" sz="quarter" idx="12"/>
          </p:nvPr>
        </p:nvSpPr>
        <p:spPr/>
        <p:txBody>
          <a:bodyPr/>
          <a:lstStyle/>
          <a:p>
            <a:fld id="{BAF73CA4-9234-49A8-9ABC-656CEFE82C29}" type="slidenum">
              <a:rPr lang="en-US" smtClean="0"/>
              <a:t>‹#›</a:t>
            </a:fld>
            <a:endParaRPr lang="en-US"/>
          </a:p>
        </p:txBody>
      </p:sp>
    </p:spTree>
    <p:extLst>
      <p:ext uri="{BB962C8B-B14F-4D97-AF65-F5344CB8AC3E}">
        <p14:creationId xmlns:p14="http://schemas.microsoft.com/office/powerpoint/2010/main" val="570758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TaxLock LLC</a:t>
            </a:r>
          </a:p>
        </p:txBody>
      </p:sp>
      <p:sp>
        <p:nvSpPr>
          <p:cNvPr id="5" name="Slide Number Placeholder 4"/>
          <p:cNvSpPr>
            <a:spLocks noGrp="1"/>
          </p:cNvSpPr>
          <p:nvPr>
            <p:ph type="sldNum" sz="quarter" idx="12"/>
          </p:nvPr>
        </p:nvSpPr>
        <p:spPr/>
        <p:txBody>
          <a:bodyPr/>
          <a:lstStyle/>
          <a:p>
            <a:fld id="{BAF73CA4-9234-49A8-9ABC-656CEFE82C29}" type="slidenum">
              <a:rPr lang="en-US" smtClean="0"/>
              <a:t>‹#›</a:t>
            </a:fld>
            <a:endParaRPr lang="en-US"/>
          </a:p>
        </p:txBody>
      </p:sp>
    </p:spTree>
    <p:extLst>
      <p:ext uri="{BB962C8B-B14F-4D97-AF65-F5344CB8AC3E}">
        <p14:creationId xmlns:p14="http://schemas.microsoft.com/office/powerpoint/2010/main" val="4283084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TaxLock LLC</a:t>
            </a:r>
          </a:p>
        </p:txBody>
      </p:sp>
      <p:sp>
        <p:nvSpPr>
          <p:cNvPr id="4" name="Slide Number Placeholder 3"/>
          <p:cNvSpPr>
            <a:spLocks noGrp="1"/>
          </p:cNvSpPr>
          <p:nvPr>
            <p:ph type="sldNum" sz="quarter" idx="12"/>
          </p:nvPr>
        </p:nvSpPr>
        <p:spPr/>
        <p:txBody>
          <a:bodyPr/>
          <a:lstStyle/>
          <a:p>
            <a:fld id="{BAF73CA4-9234-49A8-9ABC-656CEFE82C29}" type="slidenum">
              <a:rPr lang="en-US" smtClean="0"/>
              <a:t>‹#›</a:t>
            </a:fld>
            <a:endParaRPr lang="en-US"/>
          </a:p>
        </p:txBody>
      </p:sp>
    </p:spTree>
    <p:extLst>
      <p:ext uri="{BB962C8B-B14F-4D97-AF65-F5344CB8AC3E}">
        <p14:creationId xmlns:p14="http://schemas.microsoft.com/office/powerpoint/2010/main" val="3128392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TaxLock LLC</a:t>
            </a:r>
          </a:p>
        </p:txBody>
      </p:sp>
      <p:sp>
        <p:nvSpPr>
          <p:cNvPr id="7" name="Slide Number Placeholder 6"/>
          <p:cNvSpPr>
            <a:spLocks noGrp="1"/>
          </p:cNvSpPr>
          <p:nvPr>
            <p:ph type="sldNum" sz="quarter" idx="12"/>
          </p:nvPr>
        </p:nvSpPr>
        <p:spPr/>
        <p:txBody>
          <a:bodyPr/>
          <a:lstStyle/>
          <a:p>
            <a:fld id="{BAF73CA4-9234-49A8-9ABC-656CEFE82C29}" type="slidenum">
              <a:rPr lang="en-US" smtClean="0"/>
              <a:t>‹#›</a:t>
            </a:fld>
            <a:endParaRPr lang="en-US"/>
          </a:p>
        </p:txBody>
      </p:sp>
    </p:spTree>
    <p:extLst>
      <p:ext uri="{BB962C8B-B14F-4D97-AF65-F5344CB8AC3E}">
        <p14:creationId xmlns:p14="http://schemas.microsoft.com/office/powerpoint/2010/main" val="2186257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TaxLock LLC</a:t>
            </a:r>
          </a:p>
        </p:txBody>
      </p:sp>
      <p:sp>
        <p:nvSpPr>
          <p:cNvPr id="7" name="Slide Number Placeholder 6"/>
          <p:cNvSpPr>
            <a:spLocks noGrp="1"/>
          </p:cNvSpPr>
          <p:nvPr>
            <p:ph type="sldNum" sz="quarter" idx="12"/>
          </p:nvPr>
        </p:nvSpPr>
        <p:spPr/>
        <p:txBody>
          <a:bodyPr/>
          <a:lstStyle/>
          <a:p>
            <a:fld id="{BAF73CA4-9234-49A8-9ABC-656CEFE82C29}" type="slidenum">
              <a:rPr lang="en-US" smtClean="0"/>
              <a:t>‹#›</a:t>
            </a:fld>
            <a:endParaRPr lang="en-US"/>
          </a:p>
        </p:txBody>
      </p:sp>
    </p:spTree>
    <p:extLst>
      <p:ext uri="{BB962C8B-B14F-4D97-AF65-F5344CB8AC3E}">
        <p14:creationId xmlns:p14="http://schemas.microsoft.com/office/powerpoint/2010/main" val="1443252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TaxLock LLC</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F73CA4-9234-49A8-9ABC-656CEFE82C29}" type="slidenum">
              <a:rPr lang="en-US" smtClean="0"/>
              <a:t>‹#›</a:t>
            </a:fld>
            <a:endParaRPr lang="en-US"/>
          </a:p>
        </p:txBody>
      </p:sp>
    </p:spTree>
    <p:extLst>
      <p:ext uri="{BB962C8B-B14F-4D97-AF65-F5344CB8AC3E}">
        <p14:creationId xmlns:p14="http://schemas.microsoft.com/office/powerpoint/2010/main" val="2908235562"/>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23.jfif"/></Relationships>
</file>

<file path=ppt/slides/_rels/slide12.xml.rels><?xml version="1.0" encoding="UTF-8" standalone="yes"?>
<Relationships xmlns="http://schemas.openxmlformats.org/package/2006/relationships"><Relationship Id="rId3" Type="http://schemas.openxmlformats.org/officeDocument/2006/relationships/image" Target="../media/image24.jfif"/><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27.jfif"/><Relationship Id="rId5" Type="http://schemas.openxmlformats.org/officeDocument/2006/relationships/image" Target="../media/image26.jfif"/><Relationship Id="rId4" Type="http://schemas.openxmlformats.org/officeDocument/2006/relationships/image" Target="../media/image25.jfi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jfif"/><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11.jpg"/><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5.jfif"/></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20.jpg"/><Relationship Id="rId4"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9">
            <a:extLst>
              <a:ext uri="{FF2B5EF4-FFF2-40B4-BE49-F238E27FC236}">
                <a16:creationId xmlns:a16="http://schemas.microsoft.com/office/drawing/2014/main" id="{35555856-9970-4BC3-9AA9-6A917F53A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9972"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11">
            <a:extLst>
              <a:ext uri="{FF2B5EF4-FFF2-40B4-BE49-F238E27FC236}">
                <a16:creationId xmlns:a16="http://schemas.microsoft.com/office/drawing/2014/main" id="{7F487851-BFAF-46D8-A1ED-50CAD6E46F5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p:cNvSpPr>
            <a:spLocks noGrp="1"/>
          </p:cNvSpPr>
          <p:nvPr>
            <p:ph type="ctrTitle"/>
          </p:nvPr>
        </p:nvSpPr>
        <p:spPr>
          <a:xfrm>
            <a:off x="346057" y="3574440"/>
            <a:ext cx="5291517" cy="1797985"/>
          </a:xfrm>
        </p:spPr>
        <p:txBody>
          <a:bodyPr anchor="t">
            <a:normAutofit/>
          </a:bodyPr>
          <a:lstStyle/>
          <a:p>
            <a:pPr algn="l"/>
            <a:r>
              <a:rPr lang="en-US" sz="4400" dirty="0">
                <a:solidFill>
                  <a:srgbClr val="000000"/>
                </a:solidFill>
                <a:latin typeface="Arial Rounded MT Bold" panose="020F0704030504030204" pitchFamily="34" charset="0"/>
                <a:cs typeface="AngsanaUPC" panose="020B0502040204020203" pitchFamily="18" charset="-34"/>
              </a:rPr>
              <a:t>Combatting Tax Identity Theft</a:t>
            </a:r>
          </a:p>
        </p:txBody>
      </p:sp>
      <p:sp>
        <p:nvSpPr>
          <p:cNvPr id="3" name="Subtitle 2"/>
          <p:cNvSpPr>
            <a:spLocks noGrp="1"/>
          </p:cNvSpPr>
          <p:nvPr>
            <p:ph type="subTitle" idx="1"/>
          </p:nvPr>
        </p:nvSpPr>
        <p:spPr>
          <a:xfrm>
            <a:off x="3712007" y="5727090"/>
            <a:ext cx="3657600" cy="1032971"/>
          </a:xfrm>
        </p:spPr>
        <p:txBody>
          <a:bodyPr anchor="b">
            <a:normAutofit/>
          </a:bodyPr>
          <a:lstStyle/>
          <a:p>
            <a:pPr algn="l"/>
            <a:r>
              <a:rPr lang="en-US" sz="2000" dirty="0">
                <a:solidFill>
                  <a:schemeClr val="bg2">
                    <a:lumMod val="25000"/>
                  </a:schemeClr>
                </a:solidFill>
              </a:rPr>
              <a:t>PRESENTED BY:</a:t>
            </a:r>
          </a:p>
          <a:p>
            <a:pPr algn="l"/>
            <a:r>
              <a:rPr lang="en-US" sz="2800" dirty="0" err="1">
                <a:solidFill>
                  <a:schemeClr val="bg2">
                    <a:lumMod val="25000"/>
                  </a:schemeClr>
                </a:solidFill>
              </a:rPr>
              <a:t>TaxLock</a:t>
            </a:r>
            <a:r>
              <a:rPr lang="en-US" sz="2800" dirty="0">
                <a:solidFill>
                  <a:schemeClr val="bg2">
                    <a:lumMod val="25000"/>
                  </a:schemeClr>
                </a:solidFill>
              </a:rPr>
              <a:t> LLC</a:t>
            </a:r>
          </a:p>
        </p:txBody>
      </p:sp>
      <p:sp>
        <p:nvSpPr>
          <p:cNvPr id="28" name="Freeform 50">
            <a:extLst>
              <a:ext uri="{FF2B5EF4-FFF2-40B4-BE49-F238E27FC236}">
                <a16:creationId xmlns:a16="http://schemas.microsoft.com/office/drawing/2014/main" id="{13722DD7-BA73-4776-93A3-94491FEF72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27121"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Robber">
            <a:extLst>
              <a:ext uri="{FF2B5EF4-FFF2-40B4-BE49-F238E27FC236}">
                <a16:creationId xmlns:a16="http://schemas.microsoft.com/office/drawing/2014/main" id="{BDD35978-22C2-4167-B23E-9AA148EB79D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09770" y="1815320"/>
            <a:ext cx="4141760" cy="4141760"/>
          </a:xfrm>
          <a:prstGeom prst="rect">
            <a:avLst/>
          </a:prstGeom>
        </p:spPr>
      </p:pic>
      <p:pic>
        <p:nvPicPr>
          <p:cNvPr id="30" name="Picture 29">
            <a:extLst>
              <a:ext uri="{FF2B5EF4-FFF2-40B4-BE49-F238E27FC236}">
                <a16:creationId xmlns:a16="http://schemas.microsoft.com/office/drawing/2014/main" id="{9F08495C-476D-44BC-8E5F-997A1CDB368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0470" y="280496"/>
            <a:ext cx="4455713" cy="2905125"/>
          </a:xfrm>
          <a:prstGeom prst="rect">
            <a:avLst/>
          </a:prstGeom>
        </p:spPr>
      </p:pic>
    </p:spTree>
    <p:extLst>
      <p:ext uri="{BB962C8B-B14F-4D97-AF65-F5344CB8AC3E}">
        <p14:creationId xmlns:p14="http://schemas.microsoft.com/office/powerpoint/2010/main" val="18163160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1"/>
          <p:cNvSpPr>
            <a:spLocks noGrp="1"/>
          </p:cNvSpPr>
          <p:nvPr>
            <p:ph type="body" sz="quarter" idx="10"/>
          </p:nvPr>
        </p:nvSpPr>
        <p:spPr/>
        <p:txBody>
          <a:bodyPr>
            <a:normAutofit fontScale="25000" lnSpcReduction="20000"/>
          </a:bodyPr>
          <a:lstStyle/>
          <a:p>
            <a:pPr marL="285750" indent="-285750">
              <a:lnSpc>
                <a:spcPct val="107000"/>
              </a:lnSpc>
              <a:buFont typeface="Arial" panose="020B0604020202020204" pitchFamily="34" charset="0"/>
              <a:buChar char="•"/>
            </a:pPr>
            <a:endParaRPr lang="en-US" sz="1600" dirty="0">
              <a:latin typeface="Centuary Gothica"/>
            </a:endParaRPr>
          </a:p>
          <a:p>
            <a:pPr marL="285750" indent="-285750">
              <a:lnSpc>
                <a:spcPct val="107000"/>
              </a:lnSpc>
              <a:buFont typeface="Arial" panose="020B0604020202020204" pitchFamily="34" charset="0"/>
              <a:buChar char="•"/>
            </a:pPr>
            <a:endParaRPr lang="en-US" sz="1400" dirty="0">
              <a:latin typeface="Century Gothic" panose="020B0502020202020204" pitchFamily="34" charset="0"/>
            </a:endParaRPr>
          </a:p>
          <a:p>
            <a:pPr marL="285750" indent="-285750">
              <a:lnSpc>
                <a:spcPct val="107000"/>
              </a:lnSpc>
              <a:buFont typeface="Arial" panose="020B0604020202020204" pitchFamily="34" charset="0"/>
              <a:buChar char="•"/>
            </a:pPr>
            <a:endParaRPr lang="en-US" sz="1400" dirty="0"/>
          </a:p>
          <a:p>
            <a:pPr marL="285750" indent="-285750">
              <a:lnSpc>
                <a:spcPct val="107000"/>
              </a:lnSpc>
              <a:buFont typeface="Arial" panose="020B0604020202020204" pitchFamily="34" charset="0"/>
              <a:buChar char="•"/>
            </a:pPr>
            <a:endParaRPr lang="en-US" sz="1400" dirty="0"/>
          </a:p>
          <a:p>
            <a:pPr marL="285750" indent="-285750">
              <a:lnSpc>
                <a:spcPct val="107000"/>
              </a:lnSpc>
              <a:buFont typeface="Arial" panose="020B0604020202020204" pitchFamily="34" charset="0"/>
              <a:buChar char="•"/>
            </a:pPr>
            <a:endParaRPr lang="en-US" sz="1400" dirty="0"/>
          </a:p>
          <a:p>
            <a:pPr marL="285750" indent="-285750">
              <a:lnSpc>
                <a:spcPct val="107000"/>
              </a:lnSpc>
              <a:buFont typeface="Arial" panose="020B0604020202020204" pitchFamily="34" charset="0"/>
              <a:buChar char="•"/>
            </a:pPr>
            <a:endParaRPr lang="en-US" sz="1400" dirty="0"/>
          </a:p>
          <a:p>
            <a:pPr marL="285750" indent="-285750">
              <a:lnSpc>
                <a:spcPct val="107000"/>
              </a:lnSpc>
              <a:buFont typeface="Arial" panose="020B0604020202020204" pitchFamily="34" charset="0"/>
              <a:buChar char="•"/>
            </a:pPr>
            <a:r>
              <a:rPr lang="en-US" sz="1600" dirty="0"/>
              <a:t>Initial Data Model Testing Started 07/10/2017  </a:t>
            </a:r>
          </a:p>
          <a:p>
            <a:pPr marL="285750" indent="-285750">
              <a:lnSpc>
                <a:spcPct val="200000"/>
              </a:lnSpc>
              <a:buFont typeface="Arial" panose="020B0604020202020204" pitchFamily="34" charset="0"/>
              <a:buChar char="•"/>
            </a:pPr>
            <a:r>
              <a:rPr lang="en-US" sz="1600" dirty="0"/>
              <a:t>Data Cleanup Started 07/10/2017 </a:t>
            </a:r>
          </a:p>
          <a:p>
            <a:pPr>
              <a:lnSpc>
                <a:spcPct val="200000"/>
              </a:lnSpc>
            </a:pPr>
            <a:r>
              <a:rPr lang="en-US" sz="1600" dirty="0"/>
              <a:t>4</a:t>
            </a:r>
            <a:r>
              <a:rPr lang="en-US" sz="1400" dirty="0"/>
              <a:t>)</a:t>
            </a:r>
          </a:p>
        </p:txBody>
      </p:sp>
      <p:sp>
        <p:nvSpPr>
          <p:cNvPr id="4" name="Title 3">
            <a:extLst>
              <a:ext uri="{FF2B5EF4-FFF2-40B4-BE49-F238E27FC236}">
                <a16:creationId xmlns:a16="http://schemas.microsoft.com/office/drawing/2014/main" id="{DD17087C-F1E2-455C-8248-42014793866B}"/>
              </a:ext>
            </a:extLst>
          </p:cNvPr>
          <p:cNvSpPr>
            <a:spLocks noGrp="1"/>
          </p:cNvSpPr>
          <p:nvPr>
            <p:ph type="title"/>
          </p:nvPr>
        </p:nvSpPr>
        <p:spPr/>
        <p:txBody>
          <a:bodyPr/>
          <a:lstStyle/>
          <a:p>
            <a:r>
              <a:rPr lang="en-US" dirty="0">
                <a:solidFill>
                  <a:schemeClr val="lt1"/>
                </a:solidFill>
              </a:rPr>
              <a:t>Tax ID Theft</a:t>
            </a:r>
            <a:endParaRPr lang="en-US" dirty="0">
              <a:solidFill>
                <a:srgbClr val="00B050"/>
              </a:solidFill>
            </a:endParaRPr>
          </a:p>
        </p:txBody>
      </p:sp>
      <p:sp>
        <p:nvSpPr>
          <p:cNvPr id="6" name="Footer Placeholder 5">
            <a:extLst>
              <a:ext uri="{FF2B5EF4-FFF2-40B4-BE49-F238E27FC236}">
                <a16:creationId xmlns:a16="http://schemas.microsoft.com/office/drawing/2014/main" id="{7D5F9E53-8A12-401D-AC3F-53379534FF22}"/>
              </a:ext>
            </a:extLst>
          </p:cNvPr>
          <p:cNvSpPr>
            <a:spLocks noGrp="1"/>
          </p:cNvSpPr>
          <p:nvPr>
            <p:ph type="ftr" sz="quarter" idx="13"/>
          </p:nvPr>
        </p:nvSpPr>
        <p:spPr>
          <a:xfrm>
            <a:off x="3886200" y="6348421"/>
            <a:ext cx="4114800" cy="365125"/>
          </a:xfrm>
        </p:spPr>
        <p:txBody>
          <a:bodyPr/>
          <a:lstStyle/>
          <a:p>
            <a:r>
              <a:rPr lang="en-US" dirty="0" err="1"/>
              <a:t>TaxLock</a:t>
            </a:r>
            <a:r>
              <a:rPr lang="en-US" dirty="0"/>
              <a:t> LLC</a:t>
            </a:r>
          </a:p>
        </p:txBody>
      </p:sp>
      <p:sp>
        <p:nvSpPr>
          <p:cNvPr id="8" name="Slide Number Placeholder 7">
            <a:extLst>
              <a:ext uri="{FF2B5EF4-FFF2-40B4-BE49-F238E27FC236}">
                <a16:creationId xmlns:a16="http://schemas.microsoft.com/office/drawing/2014/main" id="{F8D0CC18-3AB4-417D-AE97-AC82964BF752}"/>
              </a:ext>
            </a:extLst>
          </p:cNvPr>
          <p:cNvSpPr>
            <a:spLocks noGrp="1"/>
          </p:cNvSpPr>
          <p:nvPr>
            <p:ph type="sldNum" sz="quarter" idx="14"/>
          </p:nvPr>
        </p:nvSpPr>
        <p:spPr/>
        <p:txBody>
          <a:bodyPr/>
          <a:lstStyle/>
          <a:p>
            <a:fld id="{48F63A3B-78C7-47BE-AE5E-E10140E04643}" type="slidenum">
              <a:rPr lang="en-US" smtClean="0"/>
              <a:pPr/>
              <a:t>10</a:t>
            </a:fld>
            <a:endParaRPr lang="en-US" dirty="0"/>
          </a:p>
        </p:txBody>
      </p:sp>
      <p:sp>
        <p:nvSpPr>
          <p:cNvPr id="16" name="Text Box 2">
            <a:extLst>
              <a:ext uri="{FF2B5EF4-FFF2-40B4-BE49-F238E27FC236}">
                <a16:creationId xmlns:a16="http://schemas.microsoft.com/office/drawing/2014/main" id="{48D22EFF-90C9-4B62-89B4-858B2075E626}"/>
              </a:ext>
            </a:extLst>
          </p:cNvPr>
          <p:cNvSpPr txBox="1">
            <a:spLocks noChangeArrowheads="1"/>
          </p:cNvSpPr>
          <p:nvPr/>
        </p:nvSpPr>
        <p:spPr bwMode="auto">
          <a:xfrm>
            <a:off x="551501" y="1065128"/>
            <a:ext cx="5401623" cy="532445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lnSpc>
                <a:spcPct val="130000"/>
              </a:lnSpc>
              <a:spcAft>
                <a:spcPts val="800"/>
              </a:spcAft>
            </a:pPr>
            <a:r>
              <a:rPr lang="en-US" sz="2000" b="1" dirty="0">
                <a:latin typeface="Century Gothic" panose="020B0502020202020204" pitchFamily="34" charset="0"/>
                <a:ea typeface="Calibri" panose="020F0502020204030204" pitchFamily="34" charset="0"/>
                <a:cs typeface="Times New Roman" panose="02020603050405020304" pitchFamily="18" charset="0"/>
              </a:rPr>
              <a:t>The mechanics of fraud</a:t>
            </a:r>
          </a:p>
          <a:p>
            <a:pPr marL="285750" indent="-285750">
              <a:buFont typeface="Arial" panose="020B0604020202020204" pitchFamily="34" charset="0"/>
              <a:buChar char="•"/>
            </a:pPr>
            <a:r>
              <a:rPr lang="en-US" sz="2400" dirty="0"/>
              <a:t>What usually happens is that fraudsters acquire victim’s information (SSN, name and address) on the dark web, usually in bulk</a:t>
            </a:r>
          </a:p>
          <a:p>
            <a:endParaRPr lang="en-US" sz="2400" dirty="0"/>
          </a:p>
          <a:p>
            <a:pPr marL="285750" indent="-285750">
              <a:buFont typeface="Arial" panose="020B0604020202020204" pitchFamily="34" charset="0"/>
              <a:buChar char="•"/>
            </a:pPr>
            <a:r>
              <a:rPr lang="en-US" sz="2400" dirty="0"/>
              <a:t>Then they file a victim’s return very early in the tax season, using the correct social and name, but a fake address and fake federal tax credits to claim fraudulent refunds</a:t>
            </a:r>
          </a:p>
        </p:txBody>
      </p:sp>
      <p:pic>
        <p:nvPicPr>
          <p:cNvPr id="3" name="Picture 2">
            <a:extLst>
              <a:ext uri="{FF2B5EF4-FFF2-40B4-BE49-F238E27FC236}">
                <a16:creationId xmlns:a16="http://schemas.microsoft.com/office/drawing/2014/main" id="{3C641789-0A5B-433D-8360-2F7FD8D123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5100" y="1181100"/>
            <a:ext cx="5485823" cy="5019675"/>
          </a:xfrm>
          <a:prstGeom prst="rect">
            <a:avLst/>
          </a:prstGeom>
        </p:spPr>
      </p:pic>
    </p:spTree>
    <p:extLst>
      <p:ext uri="{BB962C8B-B14F-4D97-AF65-F5344CB8AC3E}">
        <p14:creationId xmlns:p14="http://schemas.microsoft.com/office/powerpoint/2010/main" val="3229313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1"/>
          <p:cNvSpPr>
            <a:spLocks noGrp="1"/>
          </p:cNvSpPr>
          <p:nvPr>
            <p:ph type="body" sz="quarter" idx="10"/>
          </p:nvPr>
        </p:nvSpPr>
        <p:spPr/>
        <p:txBody>
          <a:bodyPr>
            <a:normAutofit fontScale="25000" lnSpcReduction="20000"/>
          </a:bodyPr>
          <a:lstStyle/>
          <a:p>
            <a:pPr marL="285750" indent="-285750">
              <a:lnSpc>
                <a:spcPct val="107000"/>
              </a:lnSpc>
              <a:buFont typeface="Arial" panose="020B0604020202020204" pitchFamily="34" charset="0"/>
              <a:buChar char="•"/>
            </a:pPr>
            <a:endParaRPr lang="en-US" sz="1600" dirty="0">
              <a:latin typeface="Centuary Gothica"/>
            </a:endParaRPr>
          </a:p>
          <a:p>
            <a:pPr marL="285750" indent="-285750">
              <a:lnSpc>
                <a:spcPct val="107000"/>
              </a:lnSpc>
              <a:buFont typeface="Arial" panose="020B0604020202020204" pitchFamily="34" charset="0"/>
              <a:buChar char="•"/>
            </a:pPr>
            <a:endParaRPr lang="en-US" sz="1400" dirty="0">
              <a:latin typeface="Century Gothic" panose="020B0502020202020204" pitchFamily="34" charset="0"/>
            </a:endParaRPr>
          </a:p>
          <a:p>
            <a:pPr marL="285750" indent="-285750">
              <a:lnSpc>
                <a:spcPct val="107000"/>
              </a:lnSpc>
              <a:buFont typeface="Arial" panose="020B0604020202020204" pitchFamily="34" charset="0"/>
              <a:buChar char="•"/>
            </a:pPr>
            <a:endParaRPr lang="en-US" sz="1400" dirty="0"/>
          </a:p>
          <a:p>
            <a:pPr marL="285750" indent="-285750">
              <a:lnSpc>
                <a:spcPct val="107000"/>
              </a:lnSpc>
              <a:buFont typeface="Arial" panose="020B0604020202020204" pitchFamily="34" charset="0"/>
              <a:buChar char="•"/>
            </a:pPr>
            <a:endParaRPr lang="en-US" sz="1400" dirty="0"/>
          </a:p>
          <a:p>
            <a:pPr marL="285750" indent="-285750">
              <a:lnSpc>
                <a:spcPct val="107000"/>
              </a:lnSpc>
              <a:buFont typeface="Arial" panose="020B0604020202020204" pitchFamily="34" charset="0"/>
              <a:buChar char="•"/>
            </a:pPr>
            <a:endParaRPr lang="en-US" sz="1400" dirty="0"/>
          </a:p>
          <a:p>
            <a:pPr marL="285750" indent="-285750">
              <a:lnSpc>
                <a:spcPct val="107000"/>
              </a:lnSpc>
              <a:buFont typeface="Arial" panose="020B0604020202020204" pitchFamily="34" charset="0"/>
              <a:buChar char="•"/>
            </a:pPr>
            <a:endParaRPr lang="en-US" sz="1400" dirty="0"/>
          </a:p>
          <a:p>
            <a:pPr marL="285750" indent="-285750">
              <a:lnSpc>
                <a:spcPct val="107000"/>
              </a:lnSpc>
              <a:buFont typeface="Arial" panose="020B0604020202020204" pitchFamily="34" charset="0"/>
              <a:buChar char="•"/>
            </a:pPr>
            <a:r>
              <a:rPr lang="en-US" sz="1600" dirty="0"/>
              <a:t>Initial Data Model Testing Started 07/10/2017  </a:t>
            </a:r>
          </a:p>
          <a:p>
            <a:pPr marL="285750" indent="-285750">
              <a:lnSpc>
                <a:spcPct val="200000"/>
              </a:lnSpc>
              <a:buFont typeface="Arial" panose="020B0604020202020204" pitchFamily="34" charset="0"/>
              <a:buChar char="•"/>
            </a:pPr>
            <a:r>
              <a:rPr lang="en-US" sz="1600" dirty="0"/>
              <a:t>Data Cleanup Started 07/10/2017 </a:t>
            </a:r>
          </a:p>
          <a:p>
            <a:pPr>
              <a:lnSpc>
                <a:spcPct val="200000"/>
              </a:lnSpc>
            </a:pPr>
            <a:r>
              <a:rPr lang="en-US" sz="1600" dirty="0"/>
              <a:t>4</a:t>
            </a:r>
            <a:r>
              <a:rPr lang="en-US" sz="1400" dirty="0"/>
              <a:t>)</a:t>
            </a:r>
          </a:p>
        </p:txBody>
      </p:sp>
      <p:sp>
        <p:nvSpPr>
          <p:cNvPr id="4" name="Title 3">
            <a:extLst>
              <a:ext uri="{FF2B5EF4-FFF2-40B4-BE49-F238E27FC236}">
                <a16:creationId xmlns:a16="http://schemas.microsoft.com/office/drawing/2014/main" id="{DD17087C-F1E2-455C-8248-42014793866B}"/>
              </a:ext>
            </a:extLst>
          </p:cNvPr>
          <p:cNvSpPr>
            <a:spLocks noGrp="1"/>
          </p:cNvSpPr>
          <p:nvPr>
            <p:ph type="title"/>
          </p:nvPr>
        </p:nvSpPr>
        <p:spPr/>
        <p:txBody>
          <a:bodyPr/>
          <a:lstStyle/>
          <a:p>
            <a:r>
              <a:rPr lang="en-US" dirty="0">
                <a:solidFill>
                  <a:schemeClr val="lt1"/>
                </a:solidFill>
              </a:rPr>
              <a:t>Tax ID Theft</a:t>
            </a:r>
            <a:endParaRPr lang="en-US" dirty="0">
              <a:solidFill>
                <a:srgbClr val="00B050"/>
              </a:solidFill>
            </a:endParaRPr>
          </a:p>
        </p:txBody>
      </p:sp>
      <p:sp>
        <p:nvSpPr>
          <p:cNvPr id="6" name="Footer Placeholder 5">
            <a:extLst>
              <a:ext uri="{FF2B5EF4-FFF2-40B4-BE49-F238E27FC236}">
                <a16:creationId xmlns:a16="http://schemas.microsoft.com/office/drawing/2014/main" id="{7D5F9E53-8A12-401D-AC3F-53379534FF22}"/>
              </a:ext>
            </a:extLst>
          </p:cNvPr>
          <p:cNvSpPr>
            <a:spLocks noGrp="1"/>
          </p:cNvSpPr>
          <p:nvPr>
            <p:ph type="ftr" sz="quarter" idx="13"/>
          </p:nvPr>
        </p:nvSpPr>
        <p:spPr>
          <a:xfrm>
            <a:off x="3886200" y="6348421"/>
            <a:ext cx="4114800" cy="365125"/>
          </a:xfrm>
        </p:spPr>
        <p:txBody>
          <a:bodyPr/>
          <a:lstStyle/>
          <a:p>
            <a:r>
              <a:rPr lang="en-US"/>
              <a:t>TaxLock LLC</a:t>
            </a:r>
            <a:endParaRPr lang="en-US" dirty="0"/>
          </a:p>
        </p:txBody>
      </p:sp>
      <p:sp>
        <p:nvSpPr>
          <p:cNvPr id="8" name="Slide Number Placeholder 7">
            <a:extLst>
              <a:ext uri="{FF2B5EF4-FFF2-40B4-BE49-F238E27FC236}">
                <a16:creationId xmlns:a16="http://schemas.microsoft.com/office/drawing/2014/main" id="{F8D0CC18-3AB4-417D-AE97-AC82964BF752}"/>
              </a:ext>
            </a:extLst>
          </p:cNvPr>
          <p:cNvSpPr>
            <a:spLocks noGrp="1"/>
          </p:cNvSpPr>
          <p:nvPr>
            <p:ph type="sldNum" sz="quarter" idx="14"/>
          </p:nvPr>
        </p:nvSpPr>
        <p:spPr/>
        <p:txBody>
          <a:bodyPr/>
          <a:lstStyle/>
          <a:p>
            <a:fld id="{48F63A3B-78C7-47BE-AE5E-E10140E04643}" type="slidenum">
              <a:rPr lang="en-US" smtClean="0"/>
              <a:pPr/>
              <a:t>11</a:t>
            </a:fld>
            <a:endParaRPr lang="en-US" dirty="0"/>
          </a:p>
        </p:txBody>
      </p:sp>
      <p:sp>
        <p:nvSpPr>
          <p:cNvPr id="16" name="Text Box 2">
            <a:extLst>
              <a:ext uri="{FF2B5EF4-FFF2-40B4-BE49-F238E27FC236}">
                <a16:creationId xmlns:a16="http://schemas.microsoft.com/office/drawing/2014/main" id="{48D22EFF-90C9-4B62-89B4-858B2075E626}"/>
              </a:ext>
            </a:extLst>
          </p:cNvPr>
          <p:cNvSpPr txBox="1">
            <a:spLocks noChangeArrowheads="1"/>
          </p:cNvSpPr>
          <p:nvPr/>
        </p:nvSpPr>
        <p:spPr bwMode="auto">
          <a:xfrm>
            <a:off x="551502" y="1065128"/>
            <a:ext cx="5611173" cy="532445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lnSpc>
                <a:spcPct val="130000"/>
              </a:lnSpc>
              <a:spcAft>
                <a:spcPts val="800"/>
              </a:spcAft>
            </a:pPr>
            <a:r>
              <a:rPr lang="en-US" sz="2000" b="1" dirty="0">
                <a:latin typeface="Century Gothic" panose="020B0502020202020204" pitchFamily="34" charset="0"/>
                <a:ea typeface="Calibri" panose="020F0502020204030204" pitchFamily="34" charset="0"/>
                <a:cs typeface="Times New Roman" panose="02020603050405020304" pitchFamily="18" charset="0"/>
              </a:rPr>
              <a:t>The mechanics of fraud (continued)</a:t>
            </a:r>
          </a:p>
          <a:p>
            <a:pPr marL="285750" indent="-285750">
              <a:buFont typeface="Arial" panose="020B0604020202020204" pitchFamily="34" charset="0"/>
              <a:buChar char="•"/>
            </a:pPr>
            <a:r>
              <a:rPr lang="en-US" sz="2400" dirty="0"/>
              <a:t>Sometimes the fraudsters would request a physical check to be mailed to that fake address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In other cases,  they would set up burner bank accounts for a quick direct deposit</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And when the victim tries to file his or her legitimate return with the IRS, the government rejects the filings as “duplicate”</a:t>
            </a:r>
          </a:p>
        </p:txBody>
      </p:sp>
      <p:pic>
        <p:nvPicPr>
          <p:cNvPr id="5" name="Picture 4">
            <a:extLst>
              <a:ext uri="{FF2B5EF4-FFF2-40B4-BE49-F238E27FC236}">
                <a16:creationId xmlns:a16="http://schemas.microsoft.com/office/drawing/2014/main" id="{3A0C5564-8A95-41F1-A29F-AC440DDF08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9950" y="1065129"/>
            <a:ext cx="4600575" cy="2668797"/>
          </a:xfrm>
          <a:prstGeom prst="rect">
            <a:avLst/>
          </a:prstGeom>
        </p:spPr>
      </p:pic>
      <p:pic>
        <p:nvPicPr>
          <p:cNvPr id="10" name="Picture 9">
            <a:extLst>
              <a:ext uri="{FF2B5EF4-FFF2-40B4-BE49-F238E27FC236}">
                <a16:creationId xmlns:a16="http://schemas.microsoft.com/office/drawing/2014/main" id="{B79870E7-A027-4DDF-B7D6-34AC8AA755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5144" y="4124325"/>
            <a:ext cx="4600575" cy="2143124"/>
          </a:xfrm>
          <a:prstGeom prst="rect">
            <a:avLst/>
          </a:prstGeom>
        </p:spPr>
      </p:pic>
    </p:spTree>
    <p:extLst>
      <p:ext uri="{BB962C8B-B14F-4D97-AF65-F5344CB8AC3E}">
        <p14:creationId xmlns:p14="http://schemas.microsoft.com/office/powerpoint/2010/main" val="29054843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1"/>
          <p:cNvSpPr>
            <a:spLocks noGrp="1"/>
          </p:cNvSpPr>
          <p:nvPr>
            <p:ph type="body" sz="quarter" idx="10"/>
          </p:nvPr>
        </p:nvSpPr>
        <p:spPr/>
        <p:txBody>
          <a:bodyPr>
            <a:normAutofit fontScale="25000" lnSpcReduction="20000"/>
          </a:bodyPr>
          <a:lstStyle/>
          <a:p>
            <a:pPr marL="285750" indent="-285750">
              <a:lnSpc>
                <a:spcPct val="107000"/>
              </a:lnSpc>
              <a:buFont typeface="Arial" panose="020B0604020202020204" pitchFamily="34" charset="0"/>
              <a:buChar char="•"/>
            </a:pPr>
            <a:endParaRPr lang="en-US" sz="1600" dirty="0">
              <a:latin typeface="Centuary Gothica"/>
            </a:endParaRPr>
          </a:p>
          <a:p>
            <a:pPr marL="285750" indent="-285750">
              <a:lnSpc>
                <a:spcPct val="107000"/>
              </a:lnSpc>
              <a:buFont typeface="Arial" panose="020B0604020202020204" pitchFamily="34" charset="0"/>
              <a:buChar char="•"/>
            </a:pPr>
            <a:endParaRPr lang="en-US" sz="1400" dirty="0">
              <a:latin typeface="Century Gothic" panose="020B0502020202020204" pitchFamily="34" charset="0"/>
            </a:endParaRPr>
          </a:p>
          <a:p>
            <a:pPr marL="285750" indent="-285750">
              <a:lnSpc>
                <a:spcPct val="107000"/>
              </a:lnSpc>
              <a:buFont typeface="Arial" panose="020B0604020202020204" pitchFamily="34" charset="0"/>
              <a:buChar char="•"/>
            </a:pPr>
            <a:endParaRPr lang="en-US" sz="1400" dirty="0"/>
          </a:p>
          <a:p>
            <a:pPr marL="285750" indent="-285750">
              <a:lnSpc>
                <a:spcPct val="107000"/>
              </a:lnSpc>
              <a:buFont typeface="Arial" panose="020B0604020202020204" pitchFamily="34" charset="0"/>
              <a:buChar char="•"/>
            </a:pPr>
            <a:endParaRPr lang="en-US" sz="1400" dirty="0"/>
          </a:p>
          <a:p>
            <a:pPr marL="285750" indent="-285750">
              <a:lnSpc>
                <a:spcPct val="107000"/>
              </a:lnSpc>
              <a:buFont typeface="Arial" panose="020B0604020202020204" pitchFamily="34" charset="0"/>
              <a:buChar char="•"/>
            </a:pPr>
            <a:endParaRPr lang="en-US" sz="1400" dirty="0"/>
          </a:p>
          <a:p>
            <a:pPr marL="285750" indent="-285750">
              <a:lnSpc>
                <a:spcPct val="107000"/>
              </a:lnSpc>
              <a:buFont typeface="Arial" panose="020B0604020202020204" pitchFamily="34" charset="0"/>
              <a:buChar char="•"/>
            </a:pPr>
            <a:endParaRPr lang="en-US" sz="1400" dirty="0"/>
          </a:p>
          <a:p>
            <a:pPr marL="285750" indent="-285750">
              <a:lnSpc>
                <a:spcPct val="107000"/>
              </a:lnSpc>
              <a:buFont typeface="Arial" panose="020B0604020202020204" pitchFamily="34" charset="0"/>
              <a:buChar char="•"/>
            </a:pPr>
            <a:r>
              <a:rPr lang="en-US" sz="1600" dirty="0"/>
              <a:t>Initial Data Model Testing Started 07/10/2017  </a:t>
            </a:r>
          </a:p>
          <a:p>
            <a:pPr marL="285750" indent="-285750">
              <a:lnSpc>
                <a:spcPct val="200000"/>
              </a:lnSpc>
              <a:buFont typeface="Arial" panose="020B0604020202020204" pitchFamily="34" charset="0"/>
              <a:buChar char="•"/>
            </a:pPr>
            <a:r>
              <a:rPr lang="en-US" sz="1600" dirty="0"/>
              <a:t>Data Cleanup Started 07/10/2017 </a:t>
            </a:r>
          </a:p>
          <a:p>
            <a:pPr>
              <a:lnSpc>
                <a:spcPct val="200000"/>
              </a:lnSpc>
            </a:pPr>
            <a:r>
              <a:rPr lang="en-US" sz="1600" dirty="0"/>
              <a:t>4</a:t>
            </a:r>
            <a:r>
              <a:rPr lang="en-US" sz="1400" dirty="0"/>
              <a:t>)</a:t>
            </a:r>
          </a:p>
        </p:txBody>
      </p:sp>
      <p:sp>
        <p:nvSpPr>
          <p:cNvPr id="4" name="Title 3">
            <a:extLst>
              <a:ext uri="{FF2B5EF4-FFF2-40B4-BE49-F238E27FC236}">
                <a16:creationId xmlns:a16="http://schemas.microsoft.com/office/drawing/2014/main" id="{DD17087C-F1E2-455C-8248-42014793866B}"/>
              </a:ext>
            </a:extLst>
          </p:cNvPr>
          <p:cNvSpPr>
            <a:spLocks noGrp="1"/>
          </p:cNvSpPr>
          <p:nvPr>
            <p:ph type="title"/>
          </p:nvPr>
        </p:nvSpPr>
        <p:spPr/>
        <p:txBody>
          <a:bodyPr/>
          <a:lstStyle/>
          <a:p>
            <a:r>
              <a:rPr lang="en-US" dirty="0">
                <a:solidFill>
                  <a:schemeClr val="lt1"/>
                </a:solidFill>
              </a:rPr>
              <a:t>Tax ID Theft</a:t>
            </a:r>
            <a:endParaRPr lang="en-US" dirty="0">
              <a:solidFill>
                <a:srgbClr val="00B050"/>
              </a:solidFill>
            </a:endParaRPr>
          </a:p>
        </p:txBody>
      </p:sp>
      <p:sp>
        <p:nvSpPr>
          <p:cNvPr id="6" name="Footer Placeholder 5">
            <a:extLst>
              <a:ext uri="{FF2B5EF4-FFF2-40B4-BE49-F238E27FC236}">
                <a16:creationId xmlns:a16="http://schemas.microsoft.com/office/drawing/2014/main" id="{7D5F9E53-8A12-401D-AC3F-53379534FF22}"/>
              </a:ext>
            </a:extLst>
          </p:cNvPr>
          <p:cNvSpPr>
            <a:spLocks noGrp="1"/>
          </p:cNvSpPr>
          <p:nvPr>
            <p:ph type="ftr" sz="quarter" idx="13"/>
          </p:nvPr>
        </p:nvSpPr>
        <p:spPr/>
        <p:txBody>
          <a:bodyPr/>
          <a:lstStyle/>
          <a:p>
            <a:r>
              <a:rPr lang="en-US"/>
              <a:t>TaxLock LLC</a:t>
            </a:r>
            <a:endParaRPr lang="en-US" dirty="0"/>
          </a:p>
        </p:txBody>
      </p:sp>
      <p:sp>
        <p:nvSpPr>
          <p:cNvPr id="8" name="Slide Number Placeholder 7">
            <a:extLst>
              <a:ext uri="{FF2B5EF4-FFF2-40B4-BE49-F238E27FC236}">
                <a16:creationId xmlns:a16="http://schemas.microsoft.com/office/drawing/2014/main" id="{F8D0CC18-3AB4-417D-AE97-AC82964BF752}"/>
              </a:ext>
            </a:extLst>
          </p:cNvPr>
          <p:cNvSpPr>
            <a:spLocks noGrp="1"/>
          </p:cNvSpPr>
          <p:nvPr>
            <p:ph type="sldNum" sz="quarter" idx="14"/>
          </p:nvPr>
        </p:nvSpPr>
        <p:spPr/>
        <p:txBody>
          <a:bodyPr/>
          <a:lstStyle/>
          <a:p>
            <a:fld id="{48F63A3B-78C7-47BE-AE5E-E10140E04643}" type="slidenum">
              <a:rPr lang="en-US" smtClean="0"/>
              <a:pPr/>
              <a:t>12</a:t>
            </a:fld>
            <a:endParaRPr lang="en-US" dirty="0"/>
          </a:p>
        </p:txBody>
      </p:sp>
      <p:sp>
        <p:nvSpPr>
          <p:cNvPr id="16" name="Text Box 2">
            <a:extLst>
              <a:ext uri="{FF2B5EF4-FFF2-40B4-BE49-F238E27FC236}">
                <a16:creationId xmlns:a16="http://schemas.microsoft.com/office/drawing/2014/main" id="{48D22EFF-90C9-4B62-89B4-858B2075E626}"/>
              </a:ext>
            </a:extLst>
          </p:cNvPr>
          <p:cNvSpPr txBox="1">
            <a:spLocks noChangeArrowheads="1"/>
          </p:cNvSpPr>
          <p:nvPr/>
        </p:nvSpPr>
        <p:spPr bwMode="auto">
          <a:xfrm>
            <a:off x="551501" y="1065128"/>
            <a:ext cx="5992174" cy="532445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ct val="130000"/>
              </a:lnSpc>
              <a:spcAft>
                <a:spcPts val="800"/>
              </a:spcAft>
            </a:pPr>
            <a:r>
              <a:rPr lang="en-US" sz="2000" b="1" dirty="0">
                <a:latin typeface="Century Gothic" panose="020B0502020202020204" pitchFamily="34" charset="0"/>
                <a:ea typeface="Calibri" panose="020F0502020204030204" pitchFamily="34" charset="0"/>
                <a:cs typeface="Times New Roman" panose="02020603050405020304" pitchFamily="18" charset="0"/>
              </a:rPr>
              <a:t>Combatting the Enemy</a:t>
            </a:r>
          </a:p>
          <a:p>
            <a:pPr marL="285750" indent="-285750">
              <a:buFont typeface="Arial" panose="020B0604020202020204" pitchFamily="34" charset="0"/>
              <a:buChar char="•"/>
            </a:pPr>
            <a:r>
              <a:rPr lang="en-US" sz="2400" dirty="0"/>
              <a:t>There have been some enhancements to this taxpayer vulnerability in the last two years</a:t>
            </a:r>
          </a:p>
          <a:p>
            <a:pPr marL="285750" indent="-285750">
              <a:buFont typeface="Arial" panose="020B0604020202020204" pitchFamily="34" charset="0"/>
              <a:buChar char="•"/>
            </a:pPr>
            <a:r>
              <a:rPr lang="en-US" sz="2400" dirty="0"/>
              <a:t>The banks started to cooperate better with the US Treasury and are able to intercept a large number of refunds going to burner accounts</a:t>
            </a:r>
          </a:p>
          <a:p>
            <a:pPr marL="285750" indent="-285750">
              <a:buFont typeface="Arial" panose="020B0604020202020204" pitchFamily="34" charset="0"/>
              <a:buChar char="•"/>
            </a:pPr>
            <a:r>
              <a:rPr lang="en-US" sz="2400" dirty="0"/>
              <a:t>IRS has come up with procedures how to minimize the risk of fraudulent tax returns</a:t>
            </a:r>
          </a:p>
          <a:p>
            <a:pPr marL="285750" indent="-285750">
              <a:buFont typeface="Arial" panose="020B0604020202020204" pitchFamily="34" charset="0"/>
              <a:buChar char="•"/>
            </a:pPr>
            <a:r>
              <a:rPr lang="en-US" sz="2400" dirty="0"/>
              <a:t>Pilot program for IP PINs</a:t>
            </a:r>
          </a:p>
        </p:txBody>
      </p:sp>
      <p:pic>
        <p:nvPicPr>
          <p:cNvPr id="3" name="Picture 2">
            <a:extLst>
              <a:ext uri="{FF2B5EF4-FFF2-40B4-BE49-F238E27FC236}">
                <a16:creationId xmlns:a16="http://schemas.microsoft.com/office/drawing/2014/main" id="{6DA43D32-04B4-4E16-A0DE-463D25C20F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2868" y="1509614"/>
            <a:ext cx="1680081" cy="2172905"/>
          </a:xfrm>
          <a:prstGeom prst="rect">
            <a:avLst/>
          </a:prstGeom>
        </p:spPr>
      </p:pic>
      <p:pic>
        <p:nvPicPr>
          <p:cNvPr id="7" name="Picture 6">
            <a:extLst>
              <a:ext uri="{FF2B5EF4-FFF2-40B4-BE49-F238E27FC236}">
                <a16:creationId xmlns:a16="http://schemas.microsoft.com/office/drawing/2014/main" id="{B6D90B83-E5E5-4097-9DA7-350B82B5D7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02142" y="1509615"/>
            <a:ext cx="3251708" cy="2112953"/>
          </a:xfrm>
          <a:prstGeom prst="rect">
            <a:avLst/>
          </a:prstGeom>
        </p:spPr>
      </p:pic>
      <p:pic>
        <p:nvPicPr>
          <p:cNvPr id="11" name="Picture 10">
            <a:extLst>
              <a:ext uri="{FF2B5EF4-FFF2-40B4-BE49-F238E27FC236}">
                <a16:creationId xmlns:a16="http://schemas.microsoft.com/office/drawing/2014/main" id="{CAB046D7-0E15-4767-A882-2795959F10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64119" y="3855042"/>
            <a:ext cx="2600174" cy="1574208"/>
          </a:xfrm>
          <a:prstGeom prst="rect">
            <a:avLst/>
          </a:prstGeom>
        </p:spPr>
      </p:pic>
      <p:pic>
        <p:nvPicPr>
          <p:cNvPr id="13" name="Picture 12">
            <a:extLst>
              <a:ext uri="{FF2B5EF4-FFF2-40B4-BE49-F238E27FC236}">
                <a16:creationId xmlns:a16="http://schemas.microsoft.com/office/drawing/2014/main" id="{2FA9BE9D-AAC9-478F-BABD-A65BCB1B46B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82868" y="3855042"/>
            <a:ext cx="2269712" cy="1574208"/>
          </a:xfrm>
          <a:prstGeom prst="rect">
            <a:avLst/>
          </a:prstGeom>
        </p:spPr>
      </p:pic>
    </p:spTree>
    <p:extLst>
      <p:ext uri="{BB962C8B-B14F-4D97-AF65-F5344CB8AC3E}">
        <p14:creationId xmlns:p14="http://schemas.microsoft.com/office/powerpoint/2010/main" val="419510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1"/>
          <p:cNvSpPr>
            <a:spLocks noGrp="1"/>
          </p:cNvSpPr>
          <p:nvPr>
            <p:ph type="body" sz="quarter" idx="10"/>
          </p:nvPr>
        </p:nvSpPr>
        <p:spPr/>
        <p:txBody>
          <a:bodyPr>
            <a:normAutofit fontScale="25000" lnSpcReduction="20000"/>
          </a:bodyPr>
          <a:lstStyle/>
          <a:p>
            <a:pPr marL="285750" indent="-285750">
              <a:lnSpc>
                <a:spcPct val="107000"/>
              </a:lnSpc>
              <a:buFont typeface="Arial" panose="020B0604020202020204" pitchFamily="34" charset="0"/>
              <a:buChar char="•"/>
            </a:pPr>
            <a:endParaRPr lang="en-US" sz="1600" dirty="0">
              <a:latin typeface="Centuary Gothica"/>
            </a:endParaRPr>
          </a:p>
          <a:p>
            <a:pPr marL="285750" indent="-285750">
              <a:lnSpc>
                <a:spcPct val="107000"/>
              </a:lnSpc>
              <a:buFont typeface="Arial" panose="020B0604020202020204" pitchFamily="34" charset="0"/>
              <a:buChar char="•"/>
            </a:pPr>
            <a:endParaRPr lang="en-US" sz="1400" dirty="0">
              <a:latin typeface="Century Gothic" panose="020B0502020202020204" pitchFamily="34" charset="0"/>
            </a:endParaRPr>
          </a:p>
          <a:p>
            <a:pPr marL="285750" indent="-285750">
              <a:lnSpc>
                <a:spcPct val="107000"/>
              </a:lnSpc>
              <a:buFont typeface="Arial" panose="020B0604020202020204" pitchFamily="34" charset="0"/>
              <a:buChar char="•"/>
            </a:pPr>
            <a:endParaRPr lang="en-US" sz="1400" dirty="0"/>
          </a:p>
          <a:p>
            <a:pPr marL="285750" indent="-285750">
              <a:lnSpc>
                <a:spcPct val="107000"/>
              </a:lnSpc>
              <a:buFont typeface="Arial" panose="020B0604020202020204" pitchFamily="34" charset="0"/>
              <a:buChar char="•"/>
            </a:pPr>
            <a:endParaRPr lang="en-US" sz="1400" dirty="0"/>
          </a:p>
          <a:p>
            <a:pPr marL="285750" indent="-285750">
              <a:lnSpc>
                <a:spcPct val="107000"/>
              </a:lnSpc>
              <a:buFont typeface="Arial" panose="020B0604020202020204" pitchFamily="34" charset="0"/>
              <a:buChar char="•"/>
            </a:pPr>
            <a:endParaRPr lang="en-US" sz="1400" dirty="0"/>
          </a:p>
          <a:p>
            <a:pPr marL="285750" indent="-285750">
              <a:lnSpc>
                <a:spcPct val="107000"/>
              </a:lnSpc>
              <a:buFont typeface="Arial" panose="020B0604020202020204" pitchFamily="34" charset="0"/>
              <a:buChar char="•"/>
            </a:pPr>
            <a:endParaRPr lang="en-US" sz="1400" dirty="0"/>
          </a:p>
          <a:p>
            <a:pPr marL="285750" indent="-285750">
              <a:lnSpc>
                <a:spcPct val="107000"/>
              </a:lnSpc>
              <a:buFont typeface="Arial" panose="020B0604020202020204" pitchFamily="34" charset="0"/>
              <a:buChar char="•"/>
            </a:pPr>
            <a:r>
              <a:rPr lang="en-US" sz="1600" dirty="0"/>
              <a:t>Initial Data Model Testing Started 07/10/2017  </a:t>
            </a:r>
          </a:p>
          <a:p>
            <a:pPr marL="285750" indent="-285750">
              <a:lnSpc>
                <a:spcPct val="200000"/>
              </a:lnSpc>
              <a:buFont typeface="Arial" panose="020B0604020202020204" pitchFamily="34" charset="0"/>
              <a:buChar char="•"/>
            </a:pPr>
            <a:r>
              <a:rPr lang="en-US" sz="1600" dirty="0"/>
              <a:t>Data Cleanup Started 07/10/2017 </a:t>
            </a:r>
          </a:p>
          <a:p>
            <a:pPr>
              <a:lnSpc>
                <a:spcPct val="200000"/>
              </a:lnSpc>
            </a:pPr>
            <a:r>
              <a:rPr lang="en-US" sz="1600" dirty="0"/>
              <a:t>4</a:t>
            </a:r>
            <a:r>
              <a:rPr lang="en-US" sz="1400" dirty="0"/>
              <a:t>)</a:t>
            </a:r>
          </a:p>
        </p:txBody>
      </p:sp>
      <p:sp>
        <p:nvSpPr>
          <p:cNvPr id="4" name="Title 3">
            <a:extLst>
              <a:ext uri="{FF2B5EF4-FFF2-40B4-BE49-F238E27FC236}">
                <a16:creationId xmlns:a16="http://schemas.microsoft.com/office/drawing/2014/main" id="{DD17087C-F1E2-455C-8248-42014793866B}"/>
              </a:ext>
            </a:extLst>
          </p:cNvPr>
          <p:cNvSpPr>
            <a:spLocks noGrp="1"/>
          </p:cNvSpPr>
          <p:nvPr>
            <p:ph type="title"/>
          </p:nvPr>
        </p:nvSpPr>
        <p:spPr/>
        <p:txBody>
          <a:bodyPr/>
          <a:lstStyle/>
          <a:p>
            <a:r>
              <a:rPr lang="en-US" dirty="0">
                <a:solidFill>
                  <a:schemeClr val="lt1"/>
                </a:solidFill>
              </a:rPr>
              <a:t>Tax ID Theft</a:t>
            </a:r>
            <a:endParaRPr lang="en-US" dirty="0">
              <a:solidFill>
                <a:srgbClr val="00B050"/>
              </a:solidFill>
            </a:endParaRPr>
          </a:p>
        </p:txBody>
      </p:sp>
      <p:sp>
        <p:nvSpPr>
          <p:cNvPr id="6" name="Footer Placeholder 5">
            <a:extLst>
              <a:ext uri="{FF2B5EF4-FFF2-40B4-BE49-F238E27FC236}">
                <a16:creationId xmlns:a16="http://schemas.microsoft.com/office/drawing/2014/main" id="{7D5F9E53-8A12-401D-AC3F-53379534FF22}"/>
              </a:ext>
            </a:extLst>
          </p:cNvPr>
          <p:cNvSpPr>
            <a:spLocks noGrp="1"/>
          </p:cNvSpPr>
          <p:nvPr>
            <p:ph type="ftr" sz="quarter" idx="13"/>
          </p:nvPr>
        </p:nvSpPr>
        <p:spPr/>
        <p:txBody>
          <a:bodyPr/>
          <a:lstStyle/>
          <a:p>
            <a:r>
              <a:rPr lang="en-US"/>
              <a:t>TaxLock LLC</a:t>
            </a:r>
            <a:endParaRPr lang="en-US" dirty="0"/>
          </a:p>
        </p:txBody>
      </p:sp>
      <p:sp>
        <p:nvSpPr>
          <p:cNvPr id="8" name="Slide Number Placeholder 7">
            <a:extLst>
              <a:ext uri="{FF2B5EF4-FFF2-40B4-BE49-F238E27FC236}">
                <a16:creationId xmlns:a16="http://schemas.microsoft.com/office/drawing/2014/main" id="{F8D0CC18-3AB4-417D-AE97-AC82964BF752}"/>
              </a:ext>
            </a:extLst>
          </p:cNvPr>
          <p:cNvSpPr>
            <a:spLocks noGrp="1"/>
          </p:cNvSpPr>
          <p:nvPr>
            <p:ph type="sldNum" sz="quarter" idx="14"/>
          </p:nvPr>
        </p:nvSpPr>
        <p:spPr/>
        <p:txBody>
          <a:bodyPr/>
          <a:lstStyle/>
          <a:p>
            <a:fld id="{48F63A3B-78C7-47BE-AE5E-E10140E04643}" type="slidenum">
              <a:rPr lang="en-US" smtClean="0"/>
              <a:pPr/>
              <a:t>13</a:t>
            </a:fld>
            <a:endParaRPr lang="en-US" dirty="0"/>
          </a:p>
        </p:txBody>
      </p:sp>
      <p:sp>
        <p:nvSpPr>
          <p:cNvPr id="16" name="Text Box 2">
            <a:extLst>
              <a:ext uri="{FF2B5EF4-FFF2-40B4-BE49-F238E27FC236}">
                <a16:creationId xmlns:a16="http://schemas.microsoft.com/office/drawing/2014/main" id="{48D22EFF-90C9-4B62-89B4-858B2075E626}"/>
              </a:ext>
            </a:extLst>
          </p:cNvPr>
          <p:cNvSpPr txBox="1">
            <a:spLocks noChangeArrowheads="1"/>
          </p:cNvSpPr>
          <p:nvPr/>
        </p:nvSpPr>
        <p:spPr bwMode="auto">
          <a:xfrm>
            <a:off x="551500" y="1065128"/>
            <a:ext cx="10748071" cy="532445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ct val="130000"/>
              </a:lnSpc>
              <a:spcAft>
                <a:spcPts val="800"/>
              </a:spcAft>
            </a:pPr>
            <a:r>
              <a:rPr lang="en-US" sz="2000" b="1" dirty="0">
                <a:latin typeface="Century Gothic" panose="020B0502020202020204" pitchFamily="34" charset="0"/>
                <a:ea typeface="Calibri" panose="020F0502020204030204" pitchFamily="34" charset="0"/>
                <a:cs typeface="Times New Roman" panose="02020603050405020304" pitchFamily="18" charset="0"/>
              </a:rPr>
              <a:t>The Evolution of IP PINs</a:t>
            </a:r>
          </a:p>
          <a:p>
            <a:pPr marL="285750" indent="-285750">
              <a:buFont typeface="Arial" panose="020B0604020202020204" pitchFamily="34" charset="0"/>
              <a:buChar char="•"/>
            </a:pPr>
            <a:r>
              <a:rPr lang="en-US" sz="2400" dirty="0"/>
              <a:t>Most importantly, IRS allows residents of most targeted jurisdictions to request an Identity Protection number (a so called IP PIN).</a:t>
            </a:r>
          </a:p>
          <a:p>
            <a:pPr marL="285750" indent="-285750">
              <a:buFont typeface="Arial" panose="020B0604020202020204" pitchFamily="34" charset="0"/>
              <a:buChar char="•"/>
            </a:pPr>
            <a:r>
              <a:rPr lang="en-US" sz="2400" dirty="0"/>
              <a:t>The initial “pilot” states in 2014 were Florida, Georgia and District of Columbia</a:t>
            </a:r>
          </a:p>
          <a:p>
            <a:pPr marL="285750" indent="-285750">
              <a:buFont typeface="Arial" panose="020B0604020202020204" pitchFamily="34" charset="0"/>
              <a:buChar char="•"/>
            </a:pPr>
            <a:r>
              <a:rPr lang="en-US" sz="2400" dirty="0"/>
              <a:t>The highest concentration of ID theft</a:t>
            </a:r>
          </a:p>
          <a:p>
            <a:pPr marL="285750" indent="-285750">
              <a:buFont typeface="Arial" panose="020B0604020202020204" pitchFamily="34" charset="0"/>
              <a:buChar char="•"/>
            </a:pPr>
            <a:r>
              <a:rPr lang="en-US" sz="2400" dirty="0"/>
              <a:t>Starting with tax year 2018, the IRS has added seven additional states: California, Delaware, Illinois, Maryland, Michigan, Nevada, and Rhode Island </a:t>
            </a:r>
          </a:p>
          <a:p>
            <a:pPr marL="285750" indent="-285750">
              <a:buFont typeface="Arial" panose="020B0604020202020204" pitchFamily="34" charset="0"/>
              <a:buChar char="•"/>
            </a:pPr>
            <a:r>
              <a:rPr lang="en-US" sz="2400" dirty="0"/>
              <a:t>Starting with the 2020 filing season, 10 additional states were added to the list: Arizona, Colorado, Connecticut, New Jersey, New Mexico, New York, North Carolina, Pennsylvania, Texas and Washington</a:t>
            </a:r>
          </a:p>
          <a:p>
            <a:pPr marL="285750" indent="-285750">
              <a:buFont typeface="Arial" panose="020B0604020202020204" pitchFamily="34" charset="0"/>
              <a:buChar char="•"/>
            </a:pPr>
            <a:r>
              <a:rPr lang="en-US" sz="2400" dirty="0"/>
              <a:t>To date, this is the most efficient tool in the battle against Tax ID theft</a:t>
            </a:r>
          </a:p>
          <a:p>
            <a:pPr marL="285750" indent="-285750">
              <a:buFont typeface="Arial" panose="020B0604020202020204" pitchFamily="34" charset="0"/>
              <a:buChar char="•"/>
            </a:pPr>
            <a:r>
              <a:rPr lang="en-US" sz="2400" dirty="0"/>
              <a:t>If you have clients who are residents of any of these high-risk states, it is probably malpractice to not at least educate them about this option</a:t>
            </a:r>
          </a:p>
        </p:txBody>
      </p:sp>
    </p:spTree>
    <p:extLst>
      <p:ext uri="{BB962C8B-B14F-4D97-AF65-F5344CB8AC3E}">
        <p14:creationId xmlns:p14="http://schemas.microsoft.com/office/powerpoint/2010/main" val="37527871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D17087C-F1E2-455C-8248-42014793866B}"/>
              </a:ext>
            </a:extLst>
          </p:cNvPr>
          <p:cNvSpPr>
            <a:spLocks noGrp="1"/>
          </p:cNvSpPr>
          <p:nvPr>
            <p:ph type="title"/>
          </p:nvPr>
        </p:nvSpPr>
        <p:spPr/>
        <p:txBody>
          <a:bodyPr/>
          <a:lstStyle/>
          <a:p>
            <a:r>
              <a:rPr lang="en-US" dirty="0">
                <a:solidFill>
                  <a:schemeClr val="lt1"/>
                </a:solidFill>
              </a:rPr>
              <a:t>Tax ID Theft</a:t>
            </a:r>
            <a:endParaRPr lang="en-US" dirty="0">
              <a:solidFill>
                <a:srgbClr val="00B050"/>
              </a:solidFill>
            </a:endParaRPr>
          </a:p>
        </p:txBody>
      </p:sp>
      <p:sp>
        <p:nvSpPr>
          <p:cNvPr id="6" name="Footer Placeholder 5">
            <a:extLst>
              <a:ext uri="{FF2B5EF4-FFF2-40B4-BE49-F238E27FC236}">
                <a16:creationId xmlns:a16="http://schemas.microsoft.com/office/drawing/2014/main" id="{7D5F9E53-8A12-401D-AC3F-53379534FF22}"/>
              </a:ext>
            </a:extLst>
          </p:cNvPr>
          <p:cNvSpPr>
            <a:spLocks noGrp="1"/>
          </p:cNvSpPr>
          <p:nvPr>
            <p:ph type="ftr" sz="quarter" idx="13"/>
          </p:nvPr>
        </p:nvSpPr>
        <p:spPr/>
        <p:txBody>
          <a:bodyPr/>
          <a:lstStyle/>
          <a:p>
            <a:r>
              <a:rPr lang="en-US"/>
              <a:t>TaxLock LLC</a:t>
            </a:r>
            <a:endParaRPr lang="en-US" dirty="0"/>
          </a:p>
        </p:txBody>
      </p:sp>
      <p:sp>
        <p:nvSpPr>
          <p:cNvPr id="8" name="Slide Number Placeholder 7">
            <a:extLst>
              <a:ext uri="{FF2B5EF4-FFF2-40B4-BE49-F238E27FC236}">
                <a16:creationId xmlns:a16="http://schemas.microsoft.com/office/drawing/2014/main" id="{F8D0CC18-3AB4-417D-AE97-AC82964BF752}"/>
              </a:ext>
            </a:extLst>
          </p:cNvPr>
          <p:cNvSpPr>
            <a:spLocks noGrp="1"/>
          </p:cNvSpPr>
          <p:nvPr>
            <p:ph type="sldNum" sz="quarter" idx="14"/>
          </p:nvPr>
        </p:nvSpPr>
        <p:spPr/>
        <p:txBody>
          <a:bodyPr/>
          <a:lstStyle/>
          <a:p>
            <a:fld id="{48F63A3B-78C7-47BE-AE5E-E10140E04643}" type="slidenum">
              <a:rPr lang="en-US" smtClean="0"/>
              <a:pPr/>
              <a:t>14</a:t>
            </a:fld>
            <a:endParaRPr lang="en-US" dirty="0"/>
          </a:p>
        </p:txBody>
      </p:sp>
      <p:sp>
        <p:nvSpPr>
          <p:cNvPr id="16" name="Text Box 2">
            <a:extLst>
              <a:ext uri="{FF2B5EF4-FFF2-40B4-BE49-F238E27FC236}">
                <a16:creationId xmlns:a16="http://schemas.microsoft.com/office/drawing/2014/main" id="{48D22EFF-90C9-4B62-89B4-858B2075E626}"/>
              </a:ext>
            </a:extLst>
          </p:cNvPr>
          <p:cNvSpPr txBox="1">
            <a:spLocks noChangeArrowheads="1"/>
          </p:cNvSpPr>
          <p:nvPr/>
        </p:nvSpPr>
        <p:spPr bwMode="auto">
          <a:xfrm>
            <a:off x="551500" y="1065128"/>
            <a:ext cx="9449750" cy="36512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lnSpc>
                <a:spcPct val="130000"/>
              </a:lnSpc>
              <a:spcAft>
                <a:spcPts val="800"/>
              </a:spcAft>
            </a:pPr>
            <a:r>
              <a:rPr lang="en-US" sz="2000" b="1" dirty="0">
                <a:latin typeface="Century Gothic" panose="020B0502020202020204" pitchFamily="34" charset="0"/>
                <a:ea typeface="Calibri" panose="020F0502020204030204" pitchFamily="34" charset="0"/>
                <a:cs typeface="Times New Roman" panose="02020603050405020304" pitchFamily="18" charset="0"/>
              </a:rPr>
              <a:t>The Evolution of IP PINs (Map)</a:t>
            </a:r>
          </a:p>
        </p:txBody>
      </p:sp>
      <p:pic>
        <p:nvPicPr>
          <p:cNvPr id="3" name="Picture 2">
            <a:extLst>
              <a:ext uri="{FF2B5EF4-FFF2-40B4-BE49-F238E27FC236}">
                <a16:creationId xmlns:a16="http://schemas.microsoft.com/office/drawing/2014/main" id="{63570155-D3EB-4C43-8345-30D86454D6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2937" y="1686094"/>
            <a:ext cx="8591550" cy="4670256"/>
          </a:xfrm>
          <a:prstGeom prst="rect">
            <a:avLst/>
          </a:prstGeom>
        </p:spPr>
      </p:pic>
    </p:spTree>
    <p:extLst>
      <p:ext uri="{BB962C8B-B14F-4D97-AF65-F5344CB8AC3E}">
        <p14:creationId xmlns:p14="http://schemas.microsoft.com/office/powerpoint/2010/main" val="37832418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1"/>
          <p:cNvSpPr>
            <a:spLocks noGrp="1"/>
          </p:cNvSpPr>
          <p:nvPr>
            <p:ph type="body" sz="quarter" idx="10"/>
          </p:nvPr>
        </p:nvSpPr>
        <p:spPr/>
        <p:txBody>
          <a:bodyPr>
            <a:normAutofit fontScale="25000" lnSpcReduction="20000"/>
          </a:bodyPr>
          <a:lstStyle/>
          <a:p>
            <a:pPr marL="285750" indent="-285750">
              <a:lnSpc>
                <a:spcPct val="107000"/>
              </a:lnSpc>
              <a:buFont typeface="Arial" panose="020B0604020202020204" pitchFamily="34" charset="0"/>
              <a:buChar char="•"/>
            </a:pPr>
            <a:endParaRPr lang="en-US" sz="1600" dirty="0">
              <a:latin typeface="Centuary Gothica"/>
            </a:endParaRPr>
          </a:p>
          <a:p>
            <a:pPr marL="285750" indent="-285750">
              <a:lnSpc>
                <a:spcPct val="107000"/>
              </a:lnSpc>
              <a:buFont typeface="Arial" panose="020B0604020202020204" pitchFamily="34" charset="0"/>
              <a:buChar char="•"/>
            </a:pPr>
            <a:endParaRPr lang="en-US" sz="1400" dirty="0">
              <a:latin typeface="Century Gothic" panose="020B0502020202020204" pitchFamily="34" charset="0"/>
            </a:endParaRPr>
          </a:p>
          <a:p>
            <a:pPr marL="285750" indent="-285750">
              <a:lnSpc>
                <a:spcPct val="107000"/>
              </a:lnSpc>
              <a:buFont typeface="Arial" panose="020B0604020202020204" pitchFamily="34" charset="0"/>
              <a:buChar char="•"/>
            </a:pPr>
            <a:endParaRPr lang="en-US" sz="1400" dirty="0"/>
          </a:p>
          <a:p>
            <a:pPr marL="285750" indent="-285750">
              <a:lnSpc>
                <a:spcPct val="107000"/>
              </a:lnSpc>
              <a:buFont typeface="Arial" panose="020B0604020202020204" pitchFamily="34" charset="0"/>
              <a:buChar char="•"/>
            </a:pPr>
            <a:endParaRPr lang="en-US" sz="1400" dirty="0"/>
          </a:p>
          <a:p>
            <a:pPr marL="285750" indent="-285750">
              <a:lnSpc>
                <a:spcPct val="107000"/>
              </a:lnSpc>
              <a:buFont typeface="Arial" panose="020B0604020202020204" pitchFamily="34" charset="0"/>
              <a:buChar char="•"/>
            </a:pPr>
            <a:endParaRPr lang="en-US" sz="1400" dirty="0"/>
          </a:p>
          <a:p>
            <a:pPr marL="285750" indent="-285750">
              <a:lnSpc>
                <a:spcPct val="107000"/>
              </a:lnSpc>
              <a:buFont typeface="Arial" panose="020B0604020202020204" pitchFamily="34" charset="0"/>
              <a:buChar char="•"/>
            </a:pPr>
            <a:endParaRPr lang="en-US" sz="1400" dirty="0"/>
          </a:p>
          <a:p>
            <a:pPr marL="285750" indent="-285750">
              <a:lnSpc>
                <a:spcPct val="107000"/>
              </a:lnSpc>
              <a:buFont typeface="Arial" panose="020B0604020202020204" pitchFamily="34" charset="0"/>
              <a:buChar char="•"/>
            </a:pPr>
            <a:r>
              <a:rPr lang="en-US" sz="1600" dirty="0"/>
              <a:t>Initial Data Model Testing Started 07/10/2017  </a:t>
            </a:r>
          </a:p>
          <a:p>
            <a:pPr marL="285750" indent="-285750">
              <a:lnSpc>
                <a:spcPct val="200000"/>
              </a:lnSpc>
              <a:buFont typeface="Arial" panose="020B0604020202020204" pitchFamily="34" charset="0"/>
              <a:buChar char="•"/>
            </a:pPr>
            <a:r>
              <a:rPr lang="en-US" sz="1600" dirty="0"/>
              <a:t>Data Cleanup Started 07/10/2017 </a:t>
            </a:r>
          </a:p>
          <a:p>
            <a:pPr>
              <a:lnSpc>
                <a:spcPct val="200000"/>
              </a:lnSpc>
            </a:pPr>
            <a:r>
              <a:rPr lang="en-US" sz="1600" dirty="0"/>
              <a:t>4</a:t>
            </a:r>
            <a:r>
              <a:rPr lang="en-US" sz="1400" dirty="0"/>
              <a:t>)</a:t>
            </a:r>
          </a:p>
        </p:txBody>
      </p:sp>
      <p:sp>
        <p:nvSpPr>
          <p:cNvPr id="4" name="Title 3">
            <a:extLst>
              <a:ext uri="{FF2B5EF4-FFF2-40B4-BE49-F238E27FC236}">
                <a16:creationId xmlns:a16="http://schemas.microsoft.com/office/drawing/2014/main" id="{DD17087C-F1E2-455C-8248-42014793866B}"/>
              </a:ext>
            </a:extLst>
          </p:cNvPr>
          <p:cNvSpPr>
            <a:spLocks noGrp="1"/>
          </p:cNvSpPr>
          <p:nvPr>
            <p:ph type="title"/>
          </p:nvPr>
        </p:nvSpPr>
        <p:spPr/>
        <p:txBody>
          <a:bodyPr/>
          <a:lstStyle/>
          <a:p>
            <a:r>
              <a:rPr lang="en-US" dirty="0">
                <a:solidFill>
                  <a:schemeClr val="lt1"/>
                </a:solidFill>
              </a:rPr>
              <a:t>Tax ID Theft</a:t>
            </a:r>
            <a:endParaRPr lang="en-US" dirty="0">
              <a:solidFill>
                <a:srgbClr val="00B050"/>
              </a:solidFill>
            </a:endParaRPr>
          </a:p>
        </p:txBody>
      </p:sp>
      <p:sp>
        <p:nvSpPr>
          <p:cNvPr id="6" name="Footer Placeholder 5">
            <a:extLst>
              <a:ext uri="{FF2B5EF4-FFF2-40B4-BE49-F238E27FC236}">
                <a16:creationId xmlns:a16="http://schemas.microsoft.com/office/drawing/2014/main" id="{7D5F9E53-8A12-401D-AC3F-53379534FF22}"/>
              </a:ext>
            </a:extLst>
          </p:cNvPr>
          <p:cNvSpPr>
            <a:spLocks noGrp="1"/>
          </p:cNvSpPr>
          <p:nvPr>
            <p:ph type="ftr" sz="quarter" idx="13"/>
          </p:nvPr>
        </p:nvSpPr>
        <p:spPr>
          <a:xfrm>
            <a:off x="4038600" y="6449493"/>
            <a:ext cx="4114800" cy="365125"/>
          </a:xfrm>
        </p:spPr>
        <p:txBody>
          <a:bodyPr/>
          <a:lstStyle/>
          <a:p>
            <a:r>
              <a:rPr lang="en-US"/>
              <a:t>TaxLock LLC</a:t>
            </a:r>
            <a:endParaRPr lang="en-US" dirty="0"/>
          </a:p>
        </p:txBody>
      </p:sp>
      <p:sp>
        <p:nvSpPr>
          <p:cNvPr id="8" name="Slide Number Placeholder 7">
            <a:extLst>
              <a:ext uri="{FF2B5EF4-FFF2-40B4-BE49-F238E27FC236}">
                <a16:creationId xmlns:a16="http://schemas.microsoft.com/office/drawing/2014/main" id="{F8D0CC18-3AB4-417D-AE97-AC82964BF752}"/>
              </a:ext>
            </a:extLst>
          </p:cNvPr>
          <p:cNvSpPr>
            <a:spLocks noGrp="1"/>
          </p:cNvSpPr>
          <p:nvPr>
            <p:ph type="sldNum" sz="quarter" idx="14"/>
          </p:nvPr>
        </p:nvSpPr>
        <p:spPr/>
        <p:txBody>
          <a:bodyPr/>
          <a:lstStyle/>
          <a:p>
            <a:fld id="{48F63A3B-78C7-47BE-AE5E-E10140E04643}" type="slidenum">
              <a:rPr lang="en-US" smtClean="0"/>
              <a:pPr/>
              <a:t>15</a:t>
            </a:fld>
            <a:endParaRPr lang="en-US" dirty="0"/>
          </a:p>
        </p:txBody>
      </p:sp>
      <p:sp>
        <p:nvSpPr>
          <p:cNvPr id="16" name="Text Box 2">
            <a:extLst>
              <a:ext uri="{FF2B5EF4-FFF2-40B4-BE49-F238E27FC236}">
                <a16:creationId xmlns:a16="http://schemas.microsoft.com/office/drawing/2014/main" id="{48D22EFF-90C9-4B62-89B4-858B2075E626}"/>
              </a:ext>
            </a:extLst>
          </p:cNvPr>
          <p:cNvSpPr txBox="1">
            <a:spLocks noChangeArrowheads="1"/>
          </p:cNvSpPr>
          <p:nvPr/>
        </p:nvSpPr>
        <p:spPr bwMode="auto">
          <a:xfrm>
            <a:off x="551500" y="1065128"/>
            <a:ext cx="10748071" cy="532445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ct val="130000"/>
              </a:lnSpc>
              <a:spcAft>
                <a:spcPts val="800"/>
              </a:spcAft>
            </a:pPr>
            <a:r>
              <a:rPr lang="en-US" sz="2000" b="1" dirty="0">
                <a:latin typeface="Century Gothic" panose="020B0502020202020204" pitchFamily="34" charset="0"/>
                <a:ea typeface="Calibri" panose="020F0502020204030204" pitchFamily="34" charset="0"/>
                <a:cs typeface="Times New Roman" panose="02020603050405020304" pitchFamily="18" charset="0"/>
              </a:rPr>
              <a:t>How to Get IP PINs</a:t>
            </a:r>
          </a:p>
          <a:p>
            <a:pPr marL="285750" indent="-285750">
              <a:buFont typeface="Arial" panose="020B0604020202020204" pitchFamily="34" charset="0"/>
              <a:buChar char="•"/>
            </a:pPr>
            <a:r>
              <a:rPr lang="en-US" sz="2400" dirty="0"/>
              <a:t>A 6-digit number that changes every year</a:t>
            </a:r>
          </a:p>
          <a:p>
            <a:pPr marL="285750" indent="-285750">
              <a:buFont typeface="Arial" panose="020B0604020202020204" pitchFamily="34" charset="0"/>
              <a:buChar char="•"/>
            </a:pPr>
            <a:r>
              <a:rPr lang="en-US" sz="2400" dirty="0"/>
              <a:t>Once assigned, you MUST use the IP PIN to file your returns</a:t>
            </a:r>
          </a:p>
          <a:p>
            <a:pPr marL="285750" indent="-285750">
              <a:buFont typeface="Arial" panose="020B0604020202020204" pitchFamily="34" charset="0"/>
              <a:buChar char="•"/>
            </a:pPr>
            <a:r>
              <a:rPr lang="en-US" sz="2400" dirty="0"/>
              <a:t>There is no way out of the program, which makes sense. Otherwise, it would defeat the very purpose of its existence</a:t>
            </a:r>
          </a:p>
          <a:p>
            <a:pPr marL="285750" indent="-285750">
              <a:buFont typeface="Arial" panose="020B0604020202020204" pitchFamily="34" charset="0"/>
              <a:buChar char="•"/>
            </a:pPr>
            <a:r>
              <a:rPr lang="en-US" sz="2400" dirty="0"/>
              <a:t>Can be retrieved online in mid-January </a:t>
            </a:r>
          </a:p>
          <a:p>
            <a:pPr marL="285750" indent="-285750">
              <a:buFont typeface="Arial" panose="020B0604020202020204" pitchFamily="34" charset="0"/>
              <a:buChar char="•"/>
            </a:pPr>
            <a:r>
              <a:rPr lang="en-US" sz="2400" dirty="0"/>
              <a:t>The initial IP PIN can be requested online</a:t>
            </a:r>
          </a:p>
          <a:p>
            <a:pPr marL="285750" indent="-285750">
              <a:buFont typeface="Arial" panose="020B0604020202020204" pitchFamily="34" charset="0"/>
              <a:buChar char="•"/>
            </a:pPr>
            <a:r>
              <a:rPr lang="en-US" sz="2400" dirty="0"/>
              <a:t>Taxpayers requesting an IP PIN will need to complete the IRS’s secure access identity verification process in order to be admitted to the program</a:t>
            </a:r>
          </a:p>
          <a:p>
            <a:pPr marL="285750" indent="-285750">
              <a:buFont typeface="Arial" panose="020B0604020202020204" pitchFamily="34" charset="0"/>
              <a:buChar char="•"/>
            </a:pPr>
            <a:r>
              <a:rPr lang="en-US" sz="2400" dirty="0"/>
              <a:t>Current interface may be challenging to some taxpayers, particularly the elderly or less technologically savvy consumers</a:t>
            </a:r>
          </a:p>
          <a:p>
            <a:pPr marL="285750" indent="-285750">
              <a:buFont typeface="Arial" panose="020B0604020202020204" pitchFamily="34" charset="0"/>
              <a:buChar char="•"/>
            </a:pPr>
            <a:r>
              <a:rPr lang="en-US" sz="2400" dirty="0"/>
              <a:t>Will likely need professional help to finalize the initial enrollment</a:t>
            </a:r>
          </a:p>
        </p:txBody>
      </p:sp>
    </p:spTree>
    <p:extLst>
      <p:ext uri="{BB962C8B-B14F-4D97-AF65-F5344CB8AC3E}">
        <p14:creationId xmlns:p14="http://schemas.microsoft.com/office/powerpoint/2010/main" val="473086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1"/>
          <p:cNvSpPr>
            <a:spLocks noGrp="1"/>
          </p:cNvSpPr>
          <p:nvPr>
            <p:ph type="body" sz="quarter" idx="10"/>
          </p:nvPr>
        </p:nvSpPr>
        <p:spPr/>
        <p:txBody>
          <a:bodyPr>
            <a:normAutofit fontScale="25000" lnSpcReduction="20000"/>
          </a:bodyPr>
          <a:lstStyle/>
          <a:p>
            <a:pPr marL="285750" indent="-285750">
              <a:lnSpc>
                <a:spcPct val="107000"/>
              </a:lnSpc>
              <a:buFont typeface="Arial" panose="020B0604020202020204" pitchFamily="34" charset="0"/>
              <a:buChar char="•"/>
            </a:pPr>
            <a:endParaRPr lang="en-US" sz="1600" dirty="0">
              <a:latin typeface="Centuary Gothica"/>
            </a:endParaRPr>
          </a:p>
          <a:p>
            <a:pPr marL="285750" indent="-285750">
              <a:lnSpc>
                <a:spcPct val="107000"/>
              </a:lnSpc>
              <a:buFont typeface="Arial" panose="020B0604020202020204" pitchFamily="34" charset="0"/>
              <a:buChar char="•"/>
            </a:pPr>
            <a:endParaRPr lang="en-US" sz="1400" dirty="0">
              <a:latin typeface="Century Gothic" panose="020B0502020202020204" pitchFamily="34" charset="0"/>
            </a:endParaRPr>
          </a:p>
          <a:p>
            <a:pPr marL="285750" indent="-285750">
              <a:lnSpc>
                <a:spcPct val="107000"/>
              </a:lnSpc>
              <a:buFont typeface="Arial" panose="020B0604020202020204" pitchFamily="34" charset="0"/>
              <a:buChar char="•"/>
            </a:pPr>
            <a:endParaRPr lang="en-US" sz="1400" dirty="0"/>
          </a:p>
          <a:p>
            <a:pPr marL="285750" indent="-285750">
              <a:lnSpc>
                <a:spcPct val="107000"/>
              </a:lnSpc>
              <a:buFont typeface="Arial" panose="020B0604020202020204" pitchFamily="34" charset="0"/>
              <a:buChar char="•"/>
            </a:pPr>
            <a:endParaRPr lang="en-US" sz="1400" dirty="0"/>
          </a:p>
          <a:p>
            <a:pPr marL="285750" indent="-285750">
              <a:lnSpc>
                <a:spcPct val="107000"/>
              </a:lnSpc>
              <a:buFont typeface="Arial" panose="020B0604020202020204" pitchFamily="34" charset="0"/>
              <a:buChar char="•"/>
            </a:pPr>
            <a:endParaRPr lang="en-US" sz="1400" dirty="0"/>
          </a:p>
          <a:p>
            <a:pPr marL="285750" indent="-285750">
              <a:lnSpc>
                <a:spcPct val="107000"/>
              </a:lnSpc>
              <a:buFont typeface="Arial" panose="020B0604020202020204" pitchFamily="34" charset="0"/>
              <a:buChar char="•"/>
            </a:pPr>
            <a:endParaRPr lang="en-US" sz="1400" dirty="0"/>
          </a:p>
          <a:p>
            <a:pPr marL="285750" indent="-285750">
              <a:lnSpc>
                <a:spcPct val="107000"/>
              </a:lnSpc>
              <a:buFont typeface="Arial" panose="020B0604020202020204" pitchFamily="34" charset="0"/>
              <a:buChar char="•"/>
            </a:pPr>
            <a:r>
              <a:rPr lang="en-US" sz="1600" dirty="0"/>
              <a:t>Initial Data Model Testing Started 07/10/2017  </a:t>
            </a:r>
          </a:p>
          <a:p>
            <a:pPr marL="285750" indent="-285750">
              <a:lnSpc>
                <a:spcPct val="200000"/>
              </a:lnSpc>
              <a:buFont typeface="Arial" panose="020B0604020202020204" pitchFamily="34" charset="0"/>
              <a:buChar char="•"/>
            </a:pPr>
            <a:r>
              <a:rPr lang="en-US" sz="1600" dirty="0"/>
              <a:t>Data Cleanup Started 07/10/2017 </a:t>
            </a:r>
          </a:p>
          <a:p>
            <a:pPr>
              <a:lnSpc>
                <a:spcPct val="200000"/>
              </a:lnSpc>
            </a:pPr>
            <a:r>
              <a:rPr lang="en-US" sz="1600" dirty="0"/>
              <a:t>4</a:t>
            </a:r>
            <a:r>
              <a:rPr lang="en-US" sz="1400" dirty="0"/>
              <a:t>)</a:t>
            </a:r>
          </a:p>
        </p:txBody>
      </p:sp>
      <p:sp>
        <p:nvSpPr>
          <p:cNvPr id="4" name="Title 3">
            <a:extLst>
              <a:ext uri="{FF2B5EF4-FFF2-40B4-BE49-F238E27FC236}">
                <a16:creationId xmlns:a16="http://schemas.microsoft.com/office/drawing/2014/main" id="{DD17087C-F1E2-455C-8248-42014793866B}"/>
              </a:ext>
            </a:extLst>
          </p:cNvPr>
          <p:cNvSpPr>
            <a:spLocks noGrp="1"/>
          </p:cNvSpPr>
          <p:nvPr>
            <p:ph type="title"/>
          </p:nvPr>
        </p:nvSpPr>
        <p:spPr/>
        <p:txBody>
          <a:bodyPr/>
          <a:lstStyle/>
          <a:p>
            <a:r>
              <a:rPr lang="en-US" dirty="0">
                <a:solidFill>
                  <a:schemeClr val="lt1"/>
                </a:solidFill>
              </a:rPr>
              <a:t>Tax ID Theft</a:t>
            </a:r>
            <a:endParaRPr lang="en-US" dirty="0">
              <a:solidFill>
                <a:srgbClr val="00B050"/>
              </a:solidFill>
            </a:endParaRPr>
          </a:p>
        </p:txBody>
      </p:sp>
      <p:sp>
        <p:nvSpPr>
          <p:cNvPr id="6" name="Footer Placeholder 5">
            <a:extLst>
              <a:ext uri="{FF2B5EF4-FFF2-40B4-BE49-F238E27FC236}">
                <a16:creationId xmlns:a16="http://schemas.microsoft.com/office/drawing/2014/main" id="{7D5F9E53-8A12-401D-AC3F-53379534FF22}"/>
              </a:ext>
            </a:extLst>
          </p:cNvPr>
          <p:cNvSpPr>
            <a:spLocks noGrp="1"/>
          </p:cNvSpPr>
          <p:nvPr>
            <p:ph type="ftr" sz="quarter" idx="13"/>
          </p:nvPr>
        </p:nvSpPr>
        <p:spPr>
          <a:xfrm>
            <a:off x="2595282" y="6364099"/>
            <a:ext cx="4114800" cy="365125"/>
          </a:xfrm>
        </p:spPr>
        <p:txBody>
          <a:bodyPr/>
          <a:lstStyle/>
          <a:p>
            <a:r>
              <a:rPr lang="en-US" dirty="0" err="1"/>
              <a:t>TaxLock</a:t>
            </a:r>
            <a:r>
              <a:rPr lang="en-US" dirty="0"/>
              <a:t> LLC</a:t>
            </a:r>
          </a:p>
        </p:txBody>
      </p:sp>
      <p:sp>
        <p:nvSpPr>
          <p:cNvPr id="8" name="Slide Number Placeholder 7">
            <a:extLst>
              <a:ext uri="{FF2B5EF4-FFF2-40B4-BE49-F238E27FC236}">
                <a16:creationId xmlns:a16="http://schemas.microsoft.com/office/drawing/2014/main" id="{F8D0CC18-3AB4-417D-AE97-AC82964BF752}"/>
              </a:ext>
            </a:extLst>
          </p:cNvPr>
          <p:cNvSpPr>
            <a:spLocks noGrp="1"/>
          </p:cNvSpPr>
          <p:nvPr>
            <p:ph type="sldNum" sz="quarter" idx="14"/>
          </p:nvPr>
        </p:nvSpPr>
        <p:spPr/>
        <p:txBody>
          <a:bodyPr/>
          <a:lstStyle/>
          <a:p>
            <a:fld id="{48F63A3B-78C7-47BE-AE5E-E10140E04643}" type="slidenum">
              <a:rPr lang="en-US" smtClean="0"/>
              <a:pPr/>
              <a:t>2</a:t>
            </a:fld>
            <a:endParaRPr lang="en-US" dirty="0"/>
          </a:p>
        </p:txBody>
      </p:sp>
      <p:sp>
        <p:nvSpPr>
          <p:cNvPr id="16" name="Text Box 2">
            <a:extLst>
              <a:ext uri="{FF2B5EF4-FFF2-40B4-BE49-F238E27FC236}">
                <a16:creationId xmlns:a16="http://schemas.microsoft.com/office/drawing/2014/main" id="{48D22EFF-90C9-4B62-89B4-858B2075E626}"/>
              </a:ext>
            </a:extLst>
          </p:cNvPr>
          <p:cNvSpPr txBox="1">
            <a:spLocks noChangeArrowheads="1"/>
          </p:cNvSpPr>
          <p:nvPr/>
        </p:nvSpPr>
        <p:spPr bwMode="auto">
          <a:xfrm>
            <a:off x="551501" y="1065128"/>
            <a:ext cx="7529674" cy="532445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lnSpc>
                <a:spcPct val="130000"/>
              </a:lnSpc>
              <a:spcAft>
                <a:spcPts val="800"/>
              </a:spcAft>
            </a:pPr>
            <a:r>
              <a:rPr lang="en-US" sz="2000" b="1" dirty="0">
                <a:latin typeface="Century Gothic" panose="020B0502020202020204" pitchFamily="34" charset="0"/>
                <a:ea typeface="Calibri" panose="020F0502020204030204" pitchFamily="34" charset="0"/>
                <a:cs typeface="Times New Roman" panose="02020603050405020304" pitchFamily="18" charset="0"/>
              </a:rPr>
              <a:t>How Pervasive is This Threat</a:t>
            </a:r>
          </a:p>
          <a:p>
            <a:pPr marL="285750" indent="-285750">
              <a:buFont typeface="Arial" panose="020B0604020202020204" pitchFamily="34" charset="0"/>
              <a:buChar char="•"/>
            </a:pPr>
            <a:r>
              <a:rPr lang="en-US" sz="2400" dirty="0"/>
              <a:t>Online and virtual identity theft is again on the rise</a:t>
            </a:r>
          </a:p>
          <a:p>
            <a:pPr marL="285750" indent="-285750">
              <a:buFont typeface="Arial" panose="020B0604020202020204" pitchFamily="34" charset="0"/>
              <a:buChar char="•"/>
            </a:pPr>
            <a:r>
              <a:rPr lang="en-US" sz="2400" dirty="0"/>
              <a:t>Just two years ago, the United States Postal Service (USPS) revealed that it had suffered a data breach. More than 800,000 employees were impacted in the scheme.</a:t>
            </a:r>
          </a:p>
          <a:p>
            <a:pPr marL="285750" indent="-285750">
              <a:buFont typeface="Arial" panose="020B0604020202020204" pitchFamily="34" charset="0"/>
              <a:buChar char="•"/>
            </a:pPr>
            <a:r>
              <a:rPr lang="en-US" sz="2400" dirty="0"/>
              <a:t>CNN, citing a U.S. official familiar with the breach, said 2.9 million postal service customers were also affected by the breach. Potentially compromised customer details include names, addresses, telephone numbers and e-mail addresses.</a:t>
            </a:r>
          </a:p>
          <a:p>
            <a:pPr marL="285750" indent="-285750">
              <a:buFont typeface="Arial" panose="020B0604020202020204" pitchFamily="34" charset="0"/>
              <a:buChar char="•"/>
            </a:pPr>
            <a:r>
              <a:rPr lang="en-US" sz="2400" dirty="0"/>
              <a:t>Sadly, these are no longer isolated cases, but rather a pattern of malicious behavior by bad actors, often facilitated by murky organizations and even hostile countries.</a:t>
            </a:r>
          </a:p>
          <a:p>
            <a:pPr marL="285750" indent="-285750">
              <a:lnSpc>
                <a:spcPct val="130000"/>
              </a:lnSpc>
              <a:spcAft>
                <a:spcPts val="800"/>
              </a:spcAft>
              <a:buFont typeface="Arial" panose="020B0604020202020204" pitchFamily="34" charset="0"/>
              <a:buChar char="•"/>
            </a:pPr>
            <a:endParaRPr lang="en-US" dirty="0">
              <a:latin typeface="Century Gothic" panose="020B050202020202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377A98AA-68AB-4E39-8EB9-74ED89340B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3348" y="1114715"/>
            <a:ext cx="4118152" cy="2820792"/>
          </a:xfrm>
          <a:prstGeom prst="rect">
            <a:avLst/>
          </a:prstGeom>
        </p:spPr>
      </p:pic>
      <p:pic>
        <p:nvPicPr>
          <p:cNvPr id="7" name="Picture 6">
            <a:extLst>
              <a:ext uri="{FF2B5EF4-FFF2-40B4-BE49-F238E27FC236}">
                <a16:creationId xmlns:a16="http://schemas.microsoft.com/office/drawing/2014/main" id="{C33D3407-BE9F-471D-A83C-5E9295B281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1676" y="4073572"/>
            <a:ext cx="3641468" cy="2142566"/>
          </a:xfrm>
          <a:prstGeom prst="rect">
            <a:avLst/>
          </a:prstGeom>
        </p:spPr>
      </p:pic>
    </p:spTree>
    <p:extLst>
      <p:ext uri="{BB962C8B-B14F-4D97-AF65-F5344CB8AC3E}">
        <p14:creationId xmlns:p14="http://schemas.microsoft.com/office/powerpoint/2010/main" val="1822417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1"/>
          <p:cNvSpPr>
            <a:spLocks noGrp="1"/>
          </p:cNvSpPr>
          <p:nvPr>
            <p:ph type="body" sz="quarter" idx="10"/>
          </p:nvPr>
        </p:nvSpPr>
        <p:spPr/>
        <p:txBody>
          <a:bodyPr>
            <a:normAutofit fontScale="25000" lnSpcReduction="20000"/>
          </a:bodyPr>
          <a:lstStyle/>
          <a:p>
            <a:pPr marL="285750" indent="-285750">
              <a:lnSpc>
                <a:spcPct val="107000"/>
              </a:lnSpc>
              <a:buFont typeface="Arial" panose="020B0604020202020204" pitchFamily="34" charset="0"/>
              <a:buChar char="•"/>
            </a:pPr>
            <a:endParaRPr lang="en-US" sz="1600" dirty="0">
              <a:latin typeface="Centuary Gothica"/>
            </a:endParaRPr>
          </a:p>
          <a:p>
            <a:pPr marL="285750" indent="-285750">
              <a:lnSpc>
                <a:spcPct val="107000"/>
              </a:lnSpc>
              <a:buFont typeface="Arial" panose="020B0604020202020204" pitchFamily="34" charset="0"/>
              <a:buChar char="•"/>
            </a:pPr>
            <a:endParaRPr lang="en-US" sz="1400" dirty="0">
              <a:latin typeface="Century Gothic" panose="020B0502020202020204" pitchFamily="34" charset="0"/>
            </a:endParaRPr>
          </a:p>
          <a:p>
            <a:pPr marL="285750" indent="-285750">
              <a:lnSpc>
                <a:spcPct val="107000"/>
              </a:lnSpc>
              <a:buFont typeface="Arial" panose="020B0604020202020204" pitchFamily="34" charset="0"/>
              <a:buChar char="•"/>
            </a:pPr>
            <a:endParaRPr lang="en-US" sz="1400" dirty="0"/>
          </a:p>
          <a:p>
            <a:pPr marL="285750" indent="-285750">
              <a:lnSpc>
                <a:spcPct val="107000"/>
              </a:lnSpc>
              <a:buFont typeface="Arial" panose="020B0604020202020204" pitchFamily="34" charset="0"/>
              <a:buChar char="•"/>
            </a:pPr>
            <a:endParaRPr lang="en-US" sz="1400" dirty="0"/>
          </a:p>
          <a:p>
            <a:pPr marL="285750" indent="-285750">
              <a:lnSpc>
                <a:spcPct val="107000"/>
              </a:lnSpc>
              <a:buFont typeface="Arial" panose="020B0604020202020204" pitchFamily="34" charset="0"/>
              <a:buChar char="•"/>
            </a:pPr>
            <a:endParaRPr lang="en-US" sz="1400" dirty="0"/>
          </a:p>
          <a:p>
            <a:pPr marL="285750" indent="-285750">
              <a:lnSpc>
                <a:spcPct val="107000"/>
              </a:lnSpc>
              <a:buFont typeface="Arial" panose="020B0604020202020204" pitchFamily="34" charset="0"/>
              <a:buChar char="•"/>
            </a:pPr>
            <a:endParaRPr lang="en-US" sz="1400" dirty="0"/>
          </a:p>
          <a:p>
            <a:pPr marL="285750" indent="-285750">
              <a:lnSpc>
                <a:spcPct val="107000"/>
              </a:lnSpc>
              <a:buFont typeface="Arial" panose="020B0604020202020204" pitchFamily="34" charset="0"/>
              <a:buChar char="•"/>
            </a:pPr>
            <a:r>
              <a:rPr lang="en-US" sz="1600" dirty="0"/>
              <a:t>Initial Data Model Testing Started 07/10/2017  </a:t>
            </a:r>
          </a:p>
          <a:p>
            <a:pPr marL="285750" indent="-285750">
              <a:lnSpc>
                <a:spcPct val="200000"/>
              </a:lnSpc>
              <a:buFont typeface="Arial" panose="020B0604020202020204" pitchFamily="34" charset="0"/>
              <a:buChar char="•"/>
            </a:pPr>
            <a:r>
              <a:rPr lang="en-US" sz="1600" dirty="0"/>
              <a:t>Data Cleanup Started 07/10/2017 </a:t>
            </a:r>
          </a:p>
          <a:p>
            <a:pPr>
              <a:lnSpc>
                <a:spcPct val="200000"/>
              </a:lnSpc>
            </a:pPr>
            <a:r>
              <a:rPr lang="en-US" sz="1600" dirty="0"/>
              <a:t>4</a:t>
            </a:r>
            <a:r>
              <a:rPr lang="en-US" sz="1400" dirty="0"/>
              <a:t>)</a:t>
            </a:r>
          </a:p>
        </p:txBody>
      </p:sp>
      <p:sp>
        <p:nvSpPr>
          <p:cNvPr id="4" name="Title 3">
            <a:extLst>
              <a:ext uri="{FF2B5EF4-FFF2-40B4-BE49-F238E27FC236}">
                <a16:creationId xmlns:a16="http://schemas.microsoft.com/office/drawing/2014/main" id="{DD17087C-F1E2-455C-8248-42014793866B}"/>
              </a:ext>
            </a:extLst>
          </p:cNvPr>
          <p:cNvSpPr>
            <a:spLocks noGrp="1"/>
          </p:cNvSpPr>
          <p:nvPr>
            <p:ph type="title"/>
          </p:nvPr>
        </p:nvSpPr>
        <p:spPr/>
        <p:txBody>
          <a:bodyPr/>
          <a:lstStyle/>
          <a:p>
            <a:r>
              <a:rPr lang="en-US" dirty="0">
                <a:solidFill>
                  <a:schemeClr val="lt1"/>
                </a:solidFill>
              </a:rPr>
              <a:t>Tax ID Theft</a:t>
            </a:r>
            <a:endParaRPr lang="en-US" dirty="0">
              <a:solidFill>
                <a:srgbClr val="00B050"/>
              </a:solidFill>
            </a:endParaRPr>
          </a:p>
        </p:txBody>
      </p:sp>
      <p:sp>
        <p:nvSpPr>
          <p:cNvPr id="6" name="Footer Placeholder 5">
            <a:extLst>
              <a:ext uri="{FF2B5EF4-FFF2-40B4-BE49-F238E27FC236}">
                <a16:creationId xmlns:a16="http://schemas.microsoft.com/office/drawing/2014/main" id="{7D5F9E53-8A12-401D-AC3F-53379534FF22}"/>
              </a:ext>
            </a:extLst>
          </p:cNvPr>
          <p:cNvSpPr>
            <a:spLocks noGrp="1"/>
          </p:cNvSpPr>
          <p:nvPr>
            <p:ph type="ftr" sz="quarter" idx="13"/>
          </p:nvPr>
        </p:nvSpPr>
        <p:spPr>
          <a:xfrm>
            <a:off x="2595282" y="6364099"/>
            <a:ext cx="4114800" cy="365125"/>
          </a:xfrm>
        </p:spPr>
        <p:txBody>
          <a:bodyPr/>
          <a:lstStyle/>
          <a:p>
            <a:r>
              <a:rPr lang="en-US" dirty="0" err="1"/>
              <a:t>TaxLock</a:t>
            </a:r>
            <a:r>
              <a:rPr lang="en-US" dirty="0"/>
              <a:t> LLC</a:t>
            </a:r>
          </a:p>
        </p:txBody>
      </p:sp>
      <p:sp>
        <p:nvSpPr>
          <p:cNvPr id="8" name="Slide Number Placeholder 7">
            <a:extLst>
              <a:ext uri="{FF2B5EF4-FFF2-40B4-BE49-F238E27FC236}">
                <a16:creationId xmlns:a16="http://schemas.microsoft.com/office/drawing/2014/main" id="{F8D0CC18-3AB4-417D-AE97-AC82964BF752}"/>
              </a:ext>
            </a:extLst>
          </p:cNvPr>
          <p:cNvSpPr>
            <a:spLocks noGrp="1"/>
          </p:cNvSpPr>
          <p:nvPr>
            <p:ph type="sldNum" sz="quarter" idx="14"/>
          </p:nvPr>
        </p:nvSpPr>
        <p:spPr/>
        <p:txBody>
          <a:bodyPr/>
          <a:lstStyle/>
          <a:p>
            <a:fld id="{48F63A3B-78C7-47BE-AE5E-E10140E04643}" type="slidenum">
              <a:rPr lang="en-US" smtClean="0"/>
              <a:pPr/>
              <a:t>3</a:t>
            </a:fld>
            <a:endParaRPr lang="en-US" dirty="0"/>
          </a:p>
        </p:txBody>
      </p:sp>
      <p:sp>
        <p:nvSpPr>
          <p:cNvPr id="16" name="Text Box 2">
            <a:extLst>
              <a:ext uri="{FF2B5EF4-FFF2-40B4-BE49-F238E27FC236}">
                <a16:creationId xmlns:a16="http://schemas.microsoft.com/office/drawing/2014/main" id="{48D22EFF-90C9-4B62-89B4-858B2075E626}"/>
              </a:ext>
            </a:extLst>
          </p:cNvPr>
          <p:cNvSpPr txBox="1">
            <a:spLocks noChangeArrowheads="1"/>
          </p:cNvSpPr>
          <p:nvPr/>
        </p:nvSpPr>
        <p:spPr bwMode="auto">
          <a:xfrm>
            <a:off x="553087" y="1114715"/>
            <a:ext cx="8647432" cy="4678157"/>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lnSpc>
                <a:spcPct val="130000"/>
              </a:lnSpc>
              <a:spcAft>
                <a:spcPts val="800"/>
              </a:spcAft>
            </a:pPr>
            <a:r>
              <a:rPr lang="en-US" sz="2000" b="1" dirty="0">
                <a:latin typeface="Century Gothic" panose="020B0502020202020204" pitchFamily="34" charset="0"/>
                <a:ea typeface="Calibri" panose="020F0502020204030204" pitchFamily="34" charset="0"/>
                <a:cs typeface="Times New Roman" panose="02020603050405020304" pitchFamily="18" charset="0"/>
              </a:rPr>
              <a:t>Cybersecurity Assessment</a:t>
            </a:r>
          </a:p>
          <a:p>
            <a:pPr marL="285750" indent="-285750">
              <a:buFont typeface="Arial" panose="020B0604020202020204" pitchFamily="34" charset="0"/>
              <a:buChar char="•"/>
            </a:pPr>
            <a:r>
              <a:rPr lang="en-US" sz="2400" dirty="0"/>
              <a:t>The threat is real!</a:t>
            </a:r>
          </a:p>
          <a:p>
            <a:pPr marL="285750" indent="-285750">
              <a:buFont typeface="Arial" panose="020B0604020202020204" pitchFamily="34" charset="0"/>
              <a:buChar char="•"/>
            </a:pPr>
            <a:r>
              <a:rPr lang="en-US" sz="2400" dirty="0"/>
              <a:t>National Security Agency has published information on Threat Assessment and Mitigation</a:t>
            </a:r>
          </a:p>
          <a:p>
            <a:pPr marL="285750" indent="-285750">
              <a:buFont typeface="Arial" panose="020B0604020202020204" pitchFamily="34" charset="0"/>
              <a:buChar char="•"/>
            </a:pPr>
            <a:r>
              <a:rPr lang="en-US" sz="2400" dirty="0"/>
              <a:t>Some of the key findings from the U.S. Department of Justice*</a:t>
            </a:r>
          </a:p>
          <a:p>
            <a:pPr marL="742950" lvl="1" indent="-285750">
              <a:buFont typeface="Arial" panose="020B0604020202020204" pitchFamily="34" charset="0"/>
              <a:buChar char="•"/>
            </a:pPr>
            <a:r>
              <a:rPr lang="en-US" sz="2400" dirty="0"/>
              <a:t>17.6 million American or 7% of 16 years or older were victims</a:t>
            </a:r>
          </a:p>
          <a:p>
            <a:pPr marL="742950" lvl="1" indent="-285750">
              <a:buFont typeface="Arial" panose="020B0604020202020204" pitchFamily="34" charset="0"/>
              <a:buChar char="•"/>
            </a:pPr>
            <a:r>
              <a:rPr lang="en-US" sz="2400" dirty="0"/>
              <a:t>86% experienced misuse of an existing credit card or bank account</a:t>
            </a:r>
          </a:p>
          <a:p>
            <a:pPr marL="742950" lvl="1" indent="-285750">
              <a:buFont typeface="Arial" panose="020B0604020202020204" pitchFamily="34" charset="0"/>
              <a:buChar char="•"/>
            </a:pPr>
            <a:r>
              <a:rPr lang="en-US" sz="2400" dirty="0"/>
              <a:t>7% experienced multiple types of identity theft</a:t>
            </a:r>
          </a:p>
          <a:p>
            <a:pPr marL="742950" lvl="1" indent="-285750">
              <a:buFont typeface="Arial" panose="020B0604020202020204" pitchFamily="34" charset="0"/>
              <a:buChar char="•"/>
            </a:pPr>
            <a:r>
              <a:rPr lang="en-US" sz="2400" dirty="0"/>
              <a:t>14% of identity theft victims experienced an out of pocket loss</a:t>
            </a:r>
          </a:p>
          <a:p>
            <a:pPr marL="742950" lvl="1" indent="-285750">
              <a:buFont typeface="Arial" panose="020B0604020202020204" pitchFamily="34" charset="0"/>
              <a:buChar char="•"/>
            </a:pPr>
            <a:r>
              <a:rPr lang="en-US" sz="2400" dirty="0"/>
              <a:t>14% lost $1,000 or more</a:t>
            </a:r>
            <a:endParaRPr lang="en-US" dirty="0">
              <a:latin typeface="Century Gothic" panose="020B050202020202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7BE244D1-7135-47C8-BDD9-A792F22F0128}"/>
              </a:ext>
            </a:extLst>
          </p:cNvPr>
          <p:cNvSpPr txBox="1"/>
          <p:nvPr/>
        </p:nvSpPr>
        <p:spPr>
          <a:xfrm>
            <a:off x="909918" y="6159730"/>
            <a:ext cx="8647432" cy="276999"/>
          </a:xfrm>
          <a:prstGeom prst="rect">
            <a:avLst/>
          </a:prstGeom>
          <a:noFill/>
        </p:spPr>
        <p:txBody>
          <a:bodyPr wrap="none" rtlCol="0">
            <a:spAutoFit/>
          </a:bodyPr>
          <a:lstStyle/>
          <a:p>
            <a:r>
              <a:rPr lang="en-US" sz="1200" dirty="0"/>
              <a:t>*U.S. Department of Justice, “Victims of Identity Theft (Revised 2017)” report (Source: https://www.bjs.gov/content/pub/pdf/vit14.pdf): </a:t>
            </a:r>
          </a:p>
        </p:txBody>
      </p:sp>
      <p:pic>
        <p:nvPicPr>
          <p:cNvPr id="10" name="Picture 9">
            <a:extLst>
              <a:ext uri="{FF2B5EF4-FFF2-40B4-BE49-F238E27FC236}">
                <a16:creationId xmlns:a16="http://schemas.microsoft.com/office/drawing/2014/main" id="{7586BA29-5CA0-4C8D-B4E1-45504F907C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0519" y="1065128"/>
            <a:ext cx="2800981" cy="2098032"/>
          </a:xfrm>
          <a:prstGeom prst="rect">
            <a:avLst/>
          </a:prstGeom>
        </p:spPr>
      </p:pic>
      <p:pic>
        <p:nvPicPr>
          <p:cNvPr id="12" name="Picture 11">
            <a:extLst>
              <a:ext uri="{FF2B5EF4-FFF2-40B4-BE49-F238E27FC236}">
                <a16:creationId xmlns:a16="http://schemas.microsoft.com/office/drawing/2014/main" id="{7A991803-1AD6-48BB-9EE7-C01D2A304B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75036" y="3782391"/>
            <a:ext cx="2172303" cy="2172303"/>
          </a:xfrm>
          <a:prstGeom prst="rect">
            <a:avLst/>
          </a:prstGeom>
        </p:spPr>
      </p:pic>
    </p:spTree>
    <p:extLst>
      <p:ext uri="{BB962C8B-B14F-4D97-AF65-F5344CB8AC3E}">
        <p14:creationId xmlns:p14="http://schemas.microsoft.com/office/powerpoint/2010/main" val="746785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1"/>
          <p:cNvSpPr>
            <a:spLocks noGrp="1"/>
          </p:cNvSpPr>
          <p:nvPr>
            <p:ph type="body" sz="quarter" idx="10"/>
          </p:nvPr>
        </p:nvSpPr>
        <p:spPr/>
        <p:txBody>
          <a:bodyPr>
            <a:normAutofit fontScale="25000" lnSpcReduction="20000"/>
          </a:bodyPr>
          <a:lstStyle/>
          <a:p>
            <a:pPr marL="285750" indent="-285750">
              <a:lnSpc>
                <a:spcPct val="107000"/>
              </a:lnSpc>
              <a:buFont typeface="Arial" panose="020B0604020202020204" pitchFamily="34" charset="0"/>
              <a:buChar char="•"/>
            </a:pPr>
            <a:endParaRPr lang="en-US" sz="1600" dirty="0">
              <a:latin typeface="Centuary Gothica"/>
            </a:endParaRPr>
          </a:p>
          <a:p>
            <a:pPr marL="285750" indent="-285750">
              <a:lnSpc>
                <a:spcPct val="107000"/>
              </a:lnSpc>
              <a:buFont typeface="Arial" panose="020B0604020202020204" pitchFamily="34" charset="0"/>
              <a:buChar char="•"/>
            </a:pPr>
            <a:endParaRPr lang="en-US" sz="1400" dirty="0">
              <a:latin typeface="Century Gothic" panose="020B0502020202020204" pitchFamily="34" charset="0"/>
            </a:endParaRPr>
          </a:p>
          <a:p>
            <a:pPr marL="285750" indent="-285750">
              <a:lnSpc>
                <a:spcPct val="107000"/>
              </a:lnSpc>
              <a:buFont typeface="Arial" panose="020B0604020202020204" pitchFamily="34" charset="0"/>
              <a:buChar char="•"/>
            </a:pPr>
            <a:endParaRPr lang="en-US" sz="1400" dirty="0"/>
          </a:p>
          <a:p>
            <a:pPr marL="285750" indent="-285750">
              <a:lnSpc>
                <a:spcPct val="107000"/>
              </a:lnSpc>
              <a:buFont typeface="Arial" panose="020B0604020202020204" pitchFamily="34" charset="0"/>
              <a:buChar char="•"/>
            </a:pPr>
            <a:endParaRPr lang="en-US" sz="1400" dirty="0"/>
          </a:p>
          <a:p>
            <a:pPr marL="285750" indent="-285750">
              <a:lnSpc>
                <a:spcPct val="107000"/>
              </a:lnSpc>
              <a:buFont typeface="Arial" panose="020B0604020202020204" pitchFamily="34" charset="0"/>
              <a:buChar char="•"/>
            </a:pPr>
            <a:endParaRPr lang="en-US" sz="1400" dirty="0"/>
          </a:p>
          <a:p>
            <a:pPr marL="285750" indent="-285750">
              <a:lnSpc>
                <a:spcPct val="107000"/>
              </a:lnSpc>
              <a:buFont typeface="Arial" panose="020B0604020202020204" pitchFamily="34" charset="0"/>
              <a:buChar char="•"/>
            </a:pPr>
            <a:endParaRPr lang="en-US" sz="1400" dirty="0"/>
          </a:p>
          <a:p>
            <a:pPr marL="285750" indent="-285750">
              <a:lnSpc>
                <a:spcPct val="107000"/>
              </a:lnSpc>
              <a:buFont typeface="Arial" panose="020B0604020202020204" pitchFamily="34" charset="0"/>
              <a:buChar char="•"/>
            </a:pPr>
            <a:r>
              <a:rPr lang="en-US" sz="1600" dirty="0"/>
              <a:t>Initial Data Model Testing Started 07/10/2017  </a:t>
            </a:r>
          </a:p>
          <a:p>
            <a:pPr marL="285750" indent="-285750">
              <a:lnSpc>
                <a:spcPct val="200000"/>
              </a:lnSpc>
              <a:buFont typeface="Arial" panose="020B0604020202020204" pitchFamily="34" charset="0"/>
              <a:buChar char="•"/>
            </a:pPr>
            <a:r>
              <a:rPr lang="en-US" sz="1600" dirty="0"/>
              <a:t>Data Cleanup Started 07/10/2017 </a:t>
            </a:r>
          </a:p>
          <a:p>
            <a:pPr>
              <a:lnSpc>
                <a:spcPct val="200000"/>
              </a:lnSpc>
            </a:pPr>
            <a:r>
              <a:rPr lang="en-US" sz="1600" dirty="0"/>
              <a:t>4</a:t>
            </a:r>
            <a:r>
              <a:rPr lang="en-US" sz="1400" dirty="0"/>
              <a:t>)</a:t>
            </a:r>
          </a:p>
        </p:txBody>
      </p:sp>
      <p:sp>
        <p:nvSpPr>
          <p:cNvPr id="4" name="Title 3">
            <a:extLst>
              <a:ext uri="{FF2B5EF4-FFF2-40B4-BE49-F238E27FC236}">
                <a16:creationId xmlns:a16="http://schemas.microsoft.com/office/drawing/2014/main" id="{DD17087C-F1E2-455C-8248-42014793866B}"/>
              </a:ext>
            </a:extLst>
          </p:cNvPr>
          <p:cNvSpPr>
            <a:spLocks noGrp="1"/>
          </p:cNvSpPr>
          <p:nvPr>
            <p:ph type="title"/>
          </p:nvPr>
        </p:nvSpPr>
        <p:spPr/>
        <p:txBody>
          <a:bodyPr/>
          <a:lstStyle/>
          <a:p>
            <a:r>
              <a:rPr lang="en-US" dirty="0">
                <a:solidFill>
                  <a:schemeClr val="lt1"/>
                </a:solidFill>
              </a:rPr>
              <a:t>Tax ID Theft</a:t>
            </a:r>
            <a:endParaRPr lang="en-US" dirty="0">
              <a:solidFill>
                <a:srgbClr val="00B050"/>
              </a:solidFill>
            </a:endParaRPr>
          </a:p>
        </p:txBody>
      </p:sp>
      <p:sp>
        <p:nvSpPr>
          <p:cNvPr id="6" name="Footer Placeholder 5">
            <a:extLst>
              <a:ext uri="{FF2B5EF4-FFF2-40B4-BE49-F238E27FC236}">
                <a16:creationId xmlns:a16="http://schemas.microsoft.com/office/drawing/2014/main" id="{7D5F9E53-8A12-401D-AC3F-53379534FF22}"/>
              </a:ext>
            </a:extLst>
          </p:cNvPr>
          <p:cNvSpPr>
            <a:spLocks noGrp="1"/>
          </p:cNvSpPr>
          <p:nvPr>
            <p:ph type="ftr" sz="quarter" idx="13"/>
          </p:nvPr>
        </p:nvSpPr>
        <p:spPr>
          <a:xfrm>
            <a:off x="2552785" y="6390993"/>
            <a:ext cx="4114800" cy="365125"/>
          </a:xfrm>
        </p:spPr>
        <p:txBody>
          <a:bodyPr/>
          <a:lstStyle/>
          <a:p>
            <a:r>
              <a:rPr lang="en-US"/>
              <a:t>TaxLock LLC</a:t>
            </a:r>
            <a:endParaRPr lang="en-US" dirty="0"/>
          </a:p>
        </p:txBody>
      </p:sp>
      <p:sp>
        <p:nvSpPr>
          <p:cNvPr id="8" name="Slide Number Placeholder 7">
            <a:extLst>
              <a:ext uri="{FF2B5EF4-FFF2-40B4-BE49-F238E27FC236}">
                <a16:creationId xmlns:a16="http://schemas.microsoft.com/office/drawing/2014/main" id="{F8D0CC18-3AB4-417D-AE97-AC82964BF752}"/>
              </a:ext>
            </a:extLst>
          </p:cNvPr>
          <p:cNvSpPr>
            <a:spLocks noGrp="1"/>
          </p:cNvSpPr>
          <p:nvPr>
            <p:ph type="sldNum" sz="quarter" idx="14"/>
          </p:nvPr>
        </p:nvSpPr>
        <p:spPr/>
        <p:txBody>
          <a:bodyPr/>
          <a:lstStyle/>
          <a:p>
            <a:fld id="{48F63A3B-78C7-47BE-AE5E-E10140E04643}" type="slidenum">
              <a:rPr lang="en-US" smtClean="0"/>
              <a:pPr/>
              <a:t>4</a:t>
            </a:fld>
            <a:endParaRPr lang="en-US" dirty="0"/>
          </a:p>
        </p:txBody>
      </p:sp>
      <p:sp>
        <p:nvSpPr>
          <p:cNvPr id="16" name="Text Box 2">
            <a:extLst>
              <a:ext uri="{FF2B5EF4-FFF2-40B4-BE49-F238E27FC236}">
                <a16:creationId xmlns:a16="http://schemas.microsoft.com/office/drawing/2014/main" id="{48D22EFF-90C9-4B62-89B4-858B2075E626}"/>
              </a:ext>
            </a:extLst>
          </p:cNvPr>
          <p:cNvSpPr txBox="1">
            <a:spLocks noChangeArrowheads="1"/>
          </p:cNvSpPr>
          <p:nvPr/>
        </p:nvSpPr>
        <p:spPr bwMode="auto">
          <a:xfrm>
            <a:off x="551500" y="1065128"/>
            <a:ext cx="8117371" cy="532445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ct val="130000"/>
              </a:lnSpc>
              <a:spcAft>
                <a:spcPts val="800"/>
              </a:spcAft>
            </a:pPr>
            <a:r>
              <a:rPr lang="en-US" sz="2000" b="1" dirty="0">
                <a:latin typeface="Century Gothic" panose="020B0502020202020204" pitchFamily="34" charset="0"/>
                <a:ea typeface="Calibri" panose="020F0502020204030204" pitchFamily="34" charset="0"/>
                <a:cs typeface="Times New Roman" panose="02020603050405020304" pitchFamily="18" charset="0"/>
              </a:rPr>
              <a:t>Tax Specific Identity Theft</a:t>
            </a:r>
          </a:p>
          <a:p>
            <a:pPr marL="285750" indent="-285750">
              <a:buFont typeface="Arial" panose="020B0604020202020204" pitchFamily="34" charset="0"/>
              <a:buChar char="•"/>
            </a:pPr>
            <a:r>
              <a:rPr lang="en-US" sz="2400" dirty="0"/>
              <a:t>We always urge extreme caution with any financial aspects of our lives</a:t>
            </a:r>
          </a:p>
          <a:p>
            <a:pPr marL="285750" indent="-285750">
              <a:buFont typeface="Arial" panose="020B0604020202020204" pitchFamily="34" charset="0"/>
              <a:buChar char="•"/>
            </a:pPr>
            <a:r>
              <a:rPr lang="en-US" sz="2400" dirty="0"/>
              <a:t>The goal behind this presentation is to address Identity Theft schemes that, over the last seven years, have crept into the annual tax filing process and wreaked havoc on taxpayers and tax practitioners alike.</a:t>
            </a:r>
          </a:p>
          <a:p>
            <a:pPr marL="285750" indent="-285750">
              <a:buFont typeface="Arial" panose="020B0604020202020204" pitchFamily="34" charset="0"/>
              <a:buChar char="•"/>
            </a:pPr>
            <a:r>
              <a:rPr lang="en-US" sz="2400" dirty="0"/>
              <a:t>The IRS has reported that the number of tax returns with confirmed identity theft was 649,000 in 2018, 597,000 in 2017, and a staggering 883,000 in 2016</a:t>
            </a:r>
          </a:p>
          <a:p>
            <a:pPr marL="285750" indent="-285750">
              <a:buFont typeface="Arial" panose="020B0604020202020204" pitchFamily="34" charset="0"/>
              <a:buChar char="•"/>
            </a:pPr>
            <a:r>
              <a:rPr lang="en-US" sz="2400" dirty="0"/>
              <a:t>Though the individual cases processed by the IRS have declined, the number of phishing scams more than doubled in 2018 vs. 2017. And the scams are getting more and more sophisticated with each year.</a:t>
            </a:r>
          </a:p>
          <a:p>
            <a:pPr marL="285750" indent="-285750">
              <a:lnSpc>
                <a:spcPct val="130000"/>
              </a:lnSpc>
              <a:spcAft>
                <a:spcPts val="800"/>
              </a:spcAft>
              <a:buFont typeface="Arial" panose="020B0604020202020204" pitchFamily="34" charset="0"/>
              <a:buChar char="•"/>
            </a:pPr>
            <a:endParaRPr lang="en-US" dirty="0">
              <a:latin typeface="Century Gothic" panose="020B050202020202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A308020D-1E3F-45AC-BF47-0D6078B8F8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28847" y="799114"/>
            <a:ext cx="3072653" cy="1711004"/>
          </a:xfrm>
          <a:prstGeom prst="rect">
            <a:avLst/>
          </a:prstGeom>
        </p:spPr>
      </p:pic>
      <p:pic>
        <p:nvPicPr>
          <p:cNvPr id="7" name="Picture 6">
            <a:extLst>
              <a:ext uri="{FF2B5EF4-FFF2-40B4-BE49-F238E27FC236}">
                <a16:creationId xmlns:a16="http://schemas.microsoft.com/office/drawing/2014/main" id="{54D53F75-F86C-4714-81E5-A8F4E452F1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28847" y="2513022"/>
            <a:ext cx="3072652" cy="2247237"/>
          </a:xfrm>
          <a:prstGeom prst="rect">
            <a:avLst/>
          </a:prstGeom>
        </p:spPr>
      </p:pic>
      <p:pic>
        <p:nvPicPr>
          <p:cNvPr id="11" name="Picture 10">
            <a:extLst>
              <a:ext uri="{FF2B5EF4-FFF2-40B4-BE49-F238E27FC236}">
                <a16:creationId xmlns:a16="http://schemas.microsoft.com/office/drawing/2014/main" id="{993B9AD9-B90A-4342-BA59-47288308AC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54034" y="4844881"/>
            <a:ext cx="2947465" cy="1809270"/>
          </a:xfrm>
          <a:prstGeom prst="rect">
            <a:avLst/>
          </a:prstGeom>
        </p:spPr>
      </p:pic>
    </p:spTree>
    <p:extLst>
      <p:ext uri="{BB962C8B-B14F-4D97-AF65-F5344CB8AC3E}">
        <p14:creationId xmlns:p14="http://schemas.microsoft.com/office/powerpoint/2010/main" val="20692167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1"/>
          <p:cNvSpPr>
            <a:spLocks noGrp="1"/>
          </p:cNvSpPr>
          <p:nvPr>
            <p:ph type="body" sz="quarter" idx="10"/>
          </p:nvPr>
        </p:nvSpPr>
        <p:spPr/>
        <p:txBody>
          <a:bodyPr>
            <a:normAutofit fontScale="25000" lnSpcReduction="20000"/>
          </a:bodyPr>
          <a:lstStyle/>
          <a:p>
            <a:pPr marL="285750" indent="-285750">
              <a:lnSpc>
                <a:spcPct val="107000"/>
              </a:lnSpc>
              <a:buFont typeface="Arial" panose="020B0604020202020204" pitchFamily="34" charset="0"/>
              <a:buChar char="•"/>
            </a:pPr>
            <a:endParaRPr lang="en-US" sz="1600" dirty="0">
              <a:latin typeface="Centuary Gothica"/>
            </a:endParaRPr>
          </a:p>
          <a:p>
            <a:pPr marL="285750" indent="-285750">
              <a:lnSpc>
                <a:spcPct val="107000"/>
              </a:lnSpc>
              <a:buFont typeface="Arial" panose="020B0604020202020204" pitchFamily="34" charset="0"/>
              <a:buChar char="•"/>
            </a:pPr>
            <a:endParaRPr lang="en-US" sz="1400" dirty="0">
              <a:latin typeface="Century Gothic" panose="020B0502020202020204" pitchFamily="34" charset="0"/>
            </a:endParaRPr>
          </a:p>
          <a:p>
            <a:pPr marL="285750" indent="-285750">
              <a:lnSpc>
                <a:spcPct val="107000"/>
              </a:lnSpc>
              <a:buFont typeface="Arial" panose="020B0604020202020204" pitchFamily="34" charset="0"/>
              <a:buChar char="•"/>
            </a:pPr>
            <a:endParaRPr lang="en-US" sz="1400" dirty="0"/>
          </a:p>
          <a:p>
            <a:pPr marL="285750" indent="-285750">
              <a:lnSpc>
                <a:spcPct val="107000"/>
              </a:lnSpc>
              <a:buFont typeface="Arial" panose="020B0604020202020204" pitchFamily="34" charset="0"/>
              <a:buChar char="•"/>
            </a:pPr>
            <a:endParaRPr lang="en-US" sz="1400" dirty="0"/>
          </a:p>
          <a:p>
            <a:pPr marL="285750" indent="-285750">
              <a:lnSpc>
                <a:spcPct val="107000"/>
              </a:lnSpc>
              <a:buFont typeface="Arial" panose="020B0604020202020204" pitchFamily="34" charset="0"/>
              <a:buChar char="•"/>
            </a:pPr>
            <a:endParaRPr lang="en-US" sz="1400" dirty="0"/>
          </a:p>
          <a:p>
            <a:pPr marL="285750" indent="-285750">
              <a:lnSpc>
                <a:spcPct val="107000"/>
              </a:lnSpc>
              <a:buFont typeface="Arial" panose="020B0604020202020204" pitchFamily="34" charset="0"/>
              <a:buChar char="•"/>
            </a:pPr>
            <a:endParaRPr lang="en-US" sz="1400" dirty="0"/>
          </a:p>
          <a:p>
            <a:pPr marL="285750" indent="-285750">
              <a:lnSpc>
                <a:spcPct val="107000"/>
              </a:lnSpc>
              <a:buFont typeface="Arial" panose="020B0604020202020204" pitchFamily="34" charset="0"/>
              <a:buChar char="•"/>
            </a:pPr>
            <a:r>
              <a:rPr lang="en-US" sz="1600" dirty="0"/>
              <a:t>Initial Data Model Testing Started 07/10/2017  </a:t>
            </a:r>
          </a:p>
          <a:p>
            <a:pPr marL="285750" indent="-285750">
              <a:lnSpc>
                <a:spcPct val="200000"/>
              </a:lnSpc>
              <a:buFont typeface="Arial" panose="020B0604020202020204" pitchFamily="34" charset="0"/>
              <a:buChar char="•"/>
            </a:pPr>
            <a:r>
              <a:rPr lang="en-US" sz="1600" dirty="0"/>
              <a:t>Data Cleanup Started 07/10/2017 </a:t>
            </a:r>
          </a:p>
          <a:p>
            <a:pPr>
              <a:lnSpc>
                <a:spcPct val="200000"/>
              </a:lnSpc>
            </a:pPr>
            <a:r>
              <a:rPr lang="en-US" sz="1600" dirty="0"/>
              <a:t>4</a:t>
            </a:r>
            <a:r>
              <a:rPr lang="en-US" sz="1400" dirty="0"/>
              <a:t>)</a:t>
            </a:r>
          </a:p>
        </p:txBody>
      </p:sp>
      <p:sp>
        <p:nvSpPr>
          <p:cNvPr id="4" name="Title 3">
            <a:extLst>
              <a:ext uri="{FF2B5EF4-FFF2-40B4-BE49-F238E27FC236}">
                <a16:creationId xmlns:a16="http://schemas.microsoft.com/office/drawing/2014/main" id="{DD17087C-F1E2-455C-8248-42014793866B}"/>
              </a:ext>
            </a:extLst>
          </p:cNvPr>
          <p:cNvSpPr>
            <a:spLocks noGrp="1"/>
          </p:cNvSpPr>
          <p:nvPr>
            <p:ph type="title"/>
          </p:nvPr>
        </p:nvSpPr>
        <p:spPr/>
        <p:txBody>
          <a:bodyPr/>
          <a:lstStyle/>
          <a:p>
            <a:r>
              <a:rPr lang="en-US" dirty="0">
                <a:solidFill>
                  <a:schemeClr val="lt1"/>
                </a:solidFill>
              </a:rPr>
              <a:t>Tax ID Theft</a:t>
            </a:r>
            <a:endParaRPr lang="en-US" dirty="0">
              <a:solidFill>
                <a:srgbClr val="00B050"/>
              </a:solidFill>
            </a:endParaRPr>
          </a:p>
        </p:txBody>
      </p:sp>
      <p:sp>
        <p:nvSpPr>
          <p:cNvPr id="6" name="Footer Placeholder 5">
            <a:extLst>
              <a:ext uri="{FF2B5EF4-FFF2-40B4-BE49-F238E27FC236}">
                <a16:creationId xmlns:a16="http://schemas.microsoft.com/office/drawing/2014/main" id="{7D5F9E53-8A12-401D-AC3F-53379534FF22}"/>
              </a:ext>
            </a:extLst>
          </p:cNvPr>
          <p:cNvSpPr>
            <a:spLocks noGrp="1"/>
          </p:cNvSpPr>
          <p:nvPr>
            <p:ph type="ftr" sz="quarter" idx="13"/>
          </p:nvPr>
        </p:nvSpPr>
        <p:spPr>
          <a:xfrm>
            <a:off x="2317377" y="6358795"/>
            <a:ext cx="4114800" cy="365125"/>
          </a:xfrm>
        </p:spPr>
        <p:txBody>
          <a:bodyPr/>
          <a:lstStyle/>
          <a:p>
            <a:r>
              <a:rPr lang="en-US" dirty="0" err="1"/>
              <a:t>TaxLock</a:t>
            </a:r>
            <a:r>
              <a:rPr lang="en-US" dirty="0"/>
              <a:t> LLC</a:t>
            </a:r>
          </a:p>
        </p:txBody>
      </p:sp>
      <p:sp>
        <p:nvSpPr>
          <p:cNvPr id="8" name="Slide Number Placeholder 7">
            <a:extLst>
              <a:ext uri="{FF2B5EF4-FFF2-40B4-BE49-F238E27FC236}">
                <a16:creationId xmlns:a16="http://schemas.microsoft.com/office/drawing/2014/main" id="{F8D0CC18-3AB4-417D-AE97-AC82964BF752}"/>
              </a:ext>
            </a:extLst>
          </p:cNvPr>
          <p:cNvSpPr>
            <a:spLocks noGrp="1"/>
          </p:cNvSpPr>
          <p:nvPr>
            <p:ph type="sldNum" sz="quarter" idx="14"/>
          </p:nvPr>
        </p:nvSpPr>
        <p:spPr/>
        <p:txBody>
          <a:bodyPr/>
          <a:lstStyle/>
          <a:p>
            <a:fld id="{48F63A3B-78C7-47BE-AE5E-E10140E04643}" type="slidenum">
              <a:rPr lang="en-US" smtClean="0"/>
              <a:pPr/>
              <a:t>5</a:t>
            </a:fld>
            <a:endParaRPr lang="en-US" dirty="0"/>
          </a:p>
        </p:txBody>
      </p:sp>
      <p:sp>
        <p:nvSpPr>
          <p:cNvPr id="16" name="Text Box 2">
            <a:extLst>
              <a:ext uri="{FF2B5EF4-FFF2-40B4-BE49-F238E27FC236}">
                <a16:creationId xmlns:a16="http://schemas.microsoft.com/office/drawing/2014/main" id="{48D22EFF-90C9-4B62-89B4-858B2075E626}"/>
              </a:ext>
            </a:extLst>
          </p:cNvPr>
          <p:cNvSpPr txBox="1">
            <a:spLocks noChangeArrowheads="1"/>
          </p:cNvSpPr>
          <p:nvPr/>
        </p:nvSpPr>
        <p:spPr bwMode="auto">
          <a:xfrm>
            <a:off x="551501" y="905436"/>
            <a:ext cx="6503724" cy="5484148"/>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lnSpc>
                <a:spcPct val="130000"/>
              </a:lnSpc>
              <a:spcAft>
                <a:spcPts val="800"/>
              </a:spcAft>
            </a:pPr>
            <a:r>
              <a:rPr lang="en-US" sz="2000" b="1" dirty="0">
                <a:latin typeface="Century Gothic" panose="020B0502020202020204" pitchFamily="34" charset="0"/>
                <a:ea typeface="Calibri" panose="020F0502020204030204" pitchFamily="34" charset="0"/>
                <a:cs typeface="Times New Roman" panose="02020603050405020304" pitchFamily="18" charset="0"/>
              </a:rPr>
              <a:t>Two Main Types of IRS Fraud</a:t>
            </a:r>
          </a:p>
          <a:p>
            <a:r>
              <a:rPr lang="en-US" sz="2400" dirty="0"/>
              <a:t>There are two types of IRS fraud:</a:t>
            </a:r>
          </a:p>
          <a:p>
            <a:endParaRPr lang="en-US" sz="2400" dirty="0"/>
          </a:p>
          <a:p>
            <a:pPr marL="285750" indent="-285750">
              <a:buFont typeface="Arial" panose="020B0604020202020204" pitchFamily="34" charset="0"/>
              <a:buChar char="•"/>
            </a:pPr>
            <a:r>
              <a:rPr lang="en-US" sz="2400" dirty="0"/>
              <a:t>One is achieved through impersonation of Internal Revenue or United States Treasury employees</a:t>
            </a:r>
          </a:p>
          <a:p>
            <a:endParaRPr lang="en-US" sz="2400" dirty="0"/>
          </a:p>
          <a:p>
            <a:pPr marL="285750" indent="-285750">
              <a:buFont typeface="Arial" panose="020B0604020202020204" pitchFamily="34" charset="0"/>
              <a:buChar char="•"/>
            </a:pPr>
            <a:r>
              <a:rPr lang="en-US" sz="2400" dirty="0"/>
              <a:t>The other is the exact reverse, i.e. impersonating the taxpayer by filing a fraudulent tax return with the IRS, using the taxpayer’s correct Social Security number, name and date of birth, but fake home address and/or bank account number and fake credits</a:t>
            </a:r>
          </a:p>
          <a:p>
            <a:pPr marL="285750" indent="-285750">
              <a:buFont typeface="Arial" panose="020B0604020202020204" pitchFamily="34" charset="0"/>
              <a:buChar char="•"/>
            </a:pPr>
            <a:endParaRPr lang="en-US" sz="2400" dirty="0"/>
          </a:p>
        </p:txBody>
      </p:sp>
      <p:pic>
        <p:nvPicPr>
          <p:cNvPr id="11" name="Picture 10">
            <a:extLst>
              <a:ext uri="{FF2B5EF4-FFF2-40B4-BE49-F238E27FC236}">
                <a16:creationId xmlns:a16="http://schemas.microsoft.com/office/drawing/2014/main" id="{05329B7A-D4FF-40AC-8124-B51F67A8DC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1120" y="3693568"/>
            <a:ext cx="4441979" cy="2654853"/>
          </a:xfrm>
          <a:prstGeom prst="rect">
            <a:avLst/>
          </a:prstGeom>
        </p:spPr>
      </p:pic>
      <p:pic>
        <p:nvPicPr>
          <p:cNvPr id="13" name="Picture 12">
            <a:extLst>
              <a:ext uri="{FF2B5EF4-FFF2-40B4-BE49-F238E27FC236}">
                <a16:creationId xmlns:a16="http://schemas.microsoft.com/office/drawing/2014/main" id="{62F26C6A-A95B-40CE-8101-C0D4351259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30353" y="756184"/>
            <a:ext cx="4433047" cy="2940588"/>
          </a:xfrm>
          <a:prstGeom prst="rect">
            <a:avLst/>
          </a:prstGeom>
        </p:spPr>
      </p:pic>
    </p:spTree>
    <p:extLst>
      <p:ext uri="{BB962C8B-B14F-4D97-AF65-F5344CB8AC3E}">
        <p14:creationId xmlns:p14="http://schemas.microsoft.com/office/powerpoint/2010/main" val="3881353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1"/>
          <p:cNvSpPr>
            <a:spLocks noGrp="1"/>
          </p:cNvSpPr>
          <p:nvPr>
            <p:ph type="body" sz="quarter" idx="10"/>
          </p:nvPr>
        </p:nvSpPr>
        <p:spPr/>
        <p:txBody>
          <a:bodyPr>
            <a:normAutofit fontScale="25000" lnSpcReduction="20000"/>
          </a:bodyPr>
          <a:lstStyle/>
          <a:p>
            <a:pPr marL="285750" indent="-285750">
              <a:lnSpc>
                <a:spcPct val="107000"/>
              </a:lnSpc>
              <a:buFont typeface="Arial" panose="020B0604020202020204" pitchFamily="34" charset="0"/>
              <a:buChar char="•"/>
            </a:pPr>
            <a:endParaRPr lang="en-US" sz="1600" dirty="0">
              <a:latin typeface="Centuary Gothica"/>
            </a:endParaRPr>
          </a:p>
          <a:p>
            <a:pPr marL="285750" indent="-285750">
              <a:lnSpc>
                <a:spcPct val="107000"/>
              </a:lnSpc>
              <a:buFont typeface="Arial" panose="020B0604020202020204" pitchFamily="34" charset="0"/>
              <a:buChar char="•"/>
            </a:pPr>
            <a:endParaRPr lang="en-US" sz="1400" dirty="0">
              <a:latin typeface="Century Gothic" panose="020B0502020202020204" pitchFamily="34" charset="0"/>
            </a:endParaRPr>
          </a:p>
          <a:p>
            <a:pPr marL="285750" indent="-285750">
              <a:lnSpc>
                <a:spcPct val="107000"/>
              </a:lnSpc>
              <a:buFont typeface="Arial" panose="020B0604020202020204" pitchFamily="34" charset="0"/>
              <a:buChar char="•"/>
            </a:pPr>
            <a:endParaRPr lang="en-US" sz="1400" dirty="0"/>
          </a:p>
          <a:p>
            <a:pPr marL="285750" indent="-285750">
              <a:lnSpc>
                <a:spcPct val="107000"/>
              </a:lnSpc>
              <a:buFont typeface="Arial" panose="020B0604020202020204" pitchFamily="34" charset="0"/>
              <a:buChar char="•"/>
            </a:pPr>
            <a:endParaRPr lang="en-US" sz="1400" dirty="0"/>
          </a:p>
          <a:p>
            <a:pPr marL="285750" indent="-285750">
              <a:lnSpc>
                <a:spcPct val="107000"/>
              </a:lnSpc>
              <a:buFont typeface="Arial" panose="020B0604020202020204" pitchFamily="34" charset="0"/>
              <a:buChar char="•"/>
            </a:pPr>
            <a:endParaRPr lang="en-US" sz="1400" dirty="0"/>
          </a:p>
          <a:p>
            <a:pPr marL="285750" indent="-285750">
              <a:lnSpc>
                <a:spcPct val="107000"/>
              </a:lnSpc>
              <a:buFont typeface="Arial" panose="020B0604020202020204" pitchFamily="34" charset="0"/>
              <a:buChar char="•"/>
            </a:pPr>
            <a:endParaRPr lang="en-US" sz="1400" dirty="0"/>
          </a:p>
          <a:p>
            <a:pPr marL="285750" indent="-285750">
              <a:lnSpc>
                <a:spcPct val="107000"/>
              </a:lnSpc>
              <a:buFont typeface="Arial" panose="020B0604020202020204" pitchFamily="34" charset="0"/>
              <a:buChar char="•"/>
            </a:pPr>
            <a:r>
              <a:rPr lang="en-US" sz="1600" dirty="0"/>
              <a:t>Initial Data Model Testing Started 07/10/2017  </a:t>
            </a:r>
          </a:p>
          <a:p>
            <a:pPr marL="285750" indent="-285750">
              <a:lnSpc>
                <a:spcPct val="200000"/>
              </a:lnSpc>
              <a:buFont typeface="Arial" panose="020B0604020202020204" pitchFamily="34" charset="0"/>
              <a:buChar char="•"/>
            </a:pPr>
            <a:r>
              <a:rPr lang="en-US" sz="1600" dirty="0"/>
              <a:t>Data Cleanup Started 07/10/2017 </a:t>
            </a:r>
          </a:p>
          <a:p>
            <a:pPr>
              <a:lnSpc>
                <a:spcPct val="200000"/>
              </a:lnSpc>
            </a:pPr>
            <a:r>
              <a:rPr lang="en-US" sz="1600" dirty="0"/>
              <a:t>4</a:t>
            </a:r>
            <a:r>
              <a:rPr lang="en-US" sz="1400" dirty="0"/>
              <a:t>)</a:t>
            </a:r>
          </a:p>
        </p:txBody>
      </p:sp>
      <p:sp>
        <p:nvSpPr>
          <p:cNvPr id="4" name="Title 3">
            <a:extLst>
              <a:ext uri="{FF2B5EF4-FFF2-40B4-BE49-F238E27FC236}">
                <a16:creationId xmlns:a16="http://schemas.microsoft.com/office/drawing/2014/main" id="{DD17087C-F1E2-455C-8248-42014793866B}"/>
              </a:ext>
            </a:extLst>
          </p:cNvPr>
          <p:cNvSpPr>
            <a:spLocks noGrp="1"/>
          </p:cNvSpPr>
          <p:nvPr>
            <p:ph type="title"/>
          </p:nvPr>
        </p:nvSpPr>
        <p:spPr/>
        <p:txBody>
          <a:bodyPr/>
          <a:lstStyle/>
          <a:p>
            <a:r>
              <a:rPr lang="en-US" dirty="0">
                <a:solidFill>
                  <a:schemeClr val="lt1"/>
                </a:solidFill>
              </a:rPr>
              <a:t>Tax ID Theft</a:t>
            </a:r>
            <a:endParaRPr lang="en-US" dirty="0">
              <a:solidFill>
                <a:srgbClr val="00B050"/>
              </a:solidFill>
            </a:endParaRPr>
          </a:p>
        </p:txBody>
      </p:sp>
      <p:sp>
        <p:nvSpPr>
          <p:cNvPr id="6" name="Footer Placeholder 5">
            <a:extLst>
              <a:ext uri="{FF2B5EF4-FFF2-40B4-BE49-F238E27FC236}">
                <a16:creationId xmlns:a16="http://schemas.microsoft.com/office/drawing/2014/main" id="{7D5F9E53-8A12-401D-AC3F-53379534FF22}"/>
              </a:ext>
            </a:extLst>
          </p:cNvPr>
          <p:cNvSpPr>
            <a:spLocks noGrp="1"/>
          </p:cNvSpPr>
          <p:nvPr>
            <p:ph type="ftr" sz="quarter" idx="13"/>
          </p:nvPr>
        </p:nvSpPr>
        <p:spPr/>
        <p:txBody>
          <a:bodyPr/>
          <a:lstStyle/>
          <a:p>
            <a:r>
              <a:rPr lang="en-US"/>
              <a:t>TaxLock LLC</a:t>
            </a:r>
            <a:endParaRPr lang="en-US" dirty="0"/>
          </a:p>
        </p:txBody>
      </p:sp>
      <p:sp>
        <p:nvSpPr>
          <p:cNvPr id="8" name="Slide Number Placeholder 7">
            <a:extLst>
              <a:ext uri="{FF2B5EF4-FFF2-40B4-BE49-F238E27FC236}">
                <a16:creationId xmlns:a16="http://schemas.microsoft.com/office/drawing/2014/main" id="{F8D0CC18-3AB4-417D-AE97-AC82964BF752}"/>
              </a:ext>
            </a:extLst>
          </p:cNvPr>
          <p:cNvSpPr>
            <a:spLocks noGrp="1"/>
          </p:cNvSpPr>
          <p:nvPr>
            <p:ph type="sldNum" sz="quarter" idx="14"/>
          </p:nvPr>
        </p:nvSpPr>
        <p:spPr/>
        <p:txBody>
          <a:bodyPr/>
          <a:lstStyle/>
          <a:p>
            <a:fld id="{48F63A3B-78C7-47BE-AE5E-E10140E04643}" type="slidenum">
              <a:rPr lang="en-US" smtClean="0"/>
              <a:pPr/>
              <a:t>6</a:t>
            </a:fld>
            <a:endParaRPr lang="en-US" dirty="0"/>
          </a:p>
        </p:txBody>
      </p:sp>
      <p:sp>
        <p:nvSpPr>
          <p:cNvPr id="16" name="Text Box 2">
            <a:extLst>
              <a:ext uri="{FF2B5EF4-FFF2-40B4-BE49-F238E27FC236}">
                <a16:creationId xmlns:a16="http://schemas.microsoft.com/office/drawing/2014/main" id="{48D22EFF-90C9-4B62-89B4-858B2075E626}"/>
              </a:ext>
            </a:extLst>
          </p:cNvPr>
          <p:cNvSpPr txBox="1">
            <a:spLocks noChangeArrowheads="1"/>
          </p:cNvSpPr>
          <p:nvPr/>
        </p:nvSpPr>
        <p:spPr bwMode="auto">
          <a:xfrm>
            <a:off x="551500" y="1065128"/>
            <a:ext cx="10748071" cy="532445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ct val="130000"/>
              </a:lnSpc>
              <a:spcAft>
                <a:spcPts val="800"/>
              </a:spcAft>
            </a:pPr>
            <a:r>
              <a:rPr lang="en-US" sz="2000" b="1" dirty="0">
                <a:latin typeface="Century Gothic" panose="020B0502020202020204" pitchFamily="34" charset="0"/>
                <a:ea typeface="Calibri" panose="020F0502020204030204" pitchFamily="34" charset="0"/>
                <a:cs typeface="Times New Roman" panose="02020603050405020304" pitchFamily="18" charset="0"/>
              </a:rPr>
              <a:t>Type 1 (Impersonation)</a:t>
            </a:r>
          </a:p>
          <a:p>
            <a:pPr marL="285750" indent="-285750">
              <a:buFont typeface="Arial" panose="020B0604020202020204" pitchFamily="34" charset="0"/>
              <a:buChar char="•"/>
            </a:pPr>
            <a:r>
              <a:rPr lang="en-US" sz="2400" dirty="0"/>
              <a:t>First is when scammers try to impersonate an IRS agent of officer in an effort to extort money from the victim. Typically, you would get a phone call or an email, purportedly from the IRS saying that you owe taxes and must pay them or else.</a:t>
            </a:r>
          </a:p>
          <a:p>
            <a:pPr marL="285750" indent="-285750">
              <a:buFont typeface="Arial" panose="020B0604020202020204" pitchFamily="34" charset="0"/>
              <a:buChar char="•"/>
            </a:pPr>
            <a:r>
              <a:rPr lang="en-US" sz="2400" dirty="0"/>
              <a:t>Of course, most of these are obvious tricks, but sometimes people still get conned, especially when a ruse is set up with enough sophistication. </a:t>
            </a:r>
          </a:p>
          <a:p>
            <a:pPr marL="285750" indent="-285750">
              <a:buFont typeface="Arial" panose="020B0604020202020204" pitchFamily="34" charset="0"/>
              <a:buChar char="•"/>
            </a:pPr>
            <a:r>
              <a:rPr lang="en-US" sz="2400" dirty="0"/>
              <a:t>These scammers have been perfecting their trade and what started as Unknown Caller ID VOIP calls and emails in broken English progressed to some very believable emails or calls. </a:t>
            </a:r>
          </a:p>
          <a:p>
            <a:pPr marL="285750" indent="-285750">
              <a:buFont typeface="Arial" panose="020B0604020202020204" pitchFamily="34" charset="0"/>
              <a:buChar char="•"/>
            </a:pPr>
            <a:r>
              <a:rPr lang="en-US" sz="2400" dirty="0"/>
              <a:t>These are now frequently facilitated by Americans without a trace of an accent calling from a 202 area code, or emailing from what appear on the surface to be legitimate government email accounts with stolen IRS logos and graphics.  </a:t>
            </a:r>
          </a:p>
        </p:txBody>
      </p:sp>
    </p:spTree>
    <p:extLst>
      <p:ext uri="{BB962C8B-B14F-4D97-AF65-F5344CB8AC3E}">
        <p14:creationId xmlns:p14="http://schemas.microsoft.com/office/powerpoint/2010/main" val="2236138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1"/>
          <p:cNvSpPr>
            <a:spLocks noGrp="1"/>
          </p:cNvSpPr>
          <p:nvPr>
            <p:ph type="body" sz="quarter" idx="10"/>
          </p:nvPr>
        </p:nvSpPr>
        <p:spPr/>
        <p:txBody>
          <a:bodyPr>
            <a:normAutofit fontScale="25000" lnSpcReduction="20000"/>
          </a:bodyPr>
          <a:lstStyle/>
          <a:p>
            <a:pPr marL="285750" indent="-285750">
              <a:lnSpc>
                <a:spcPct val="107000"/>
              </a:lnSpc>
              <a:buFont typeface="Arial" panose="020B0604020202020204" pitchFamily="34" charset="0"/>
              <a:buChar char="•"/>
            </a:pPr>
            <a:endParaRPr lang="en-US" sz="1600" dirty="0">
              <a:latin typeface="Centuary Gothica"/>
            </a:endParaRPr>
          </a:p>
          <a:p>
            <a:pPr marL="285750" indent="-285750">
              <a:lnSpc>
                <a:spcPct val="107000"/>
              </a:lnSpc>
              <a:buFont typeface="Arial" panose="020B0604020202020204" pitchFamily="34" charset="0"/>
              <a:buChar char="•"/>
            </a:pPr>
            <a:endParaRPr lang="en-US" sz="1400" dirty="0">
              <a:latin typeface="Century Gothic" panose="020B0502020202020204" pitchFamily="34" charset="0"/>
            </a:endParaRPr>
          </a:p>
          <a:p>
            <a:pPr marL="285750" indent="-285750">
              <a:lnSpc>
                <a:spcPct val="107000"/>
              </a:lnSpc>
              <a:buFont typeface="Arial" panose="020B0604020202020204" pitchFamily="34" charset="0"/>
              <a:buChar char="•"/>
            </a:pPr>
            <a:endParaRPr lang="en-US" sz="1400" dirty="0"/>
          </a:p>
          <a:p>
            <a:pPr marL="285750" indent="-285750">
              <a:lnSpc>
                <a:spcPct val="107000"/>
              </a:lnSpc>
              <a:buFont typeface="Arial" panose="020B0604020202020204" pitchFamily="34" charset="0"/>
              <a:buChar char="•"/>
            </a:pPr>
            <a:endParaRPr lang="en-US" sz="1400" dirty="0"/>
          </a:p>
          <a:p>
            <a:pPr marL="285750" indent="-285750">
              <a:lnSpc>
                <a:spcPct val="107000"/>
              </a:lnSpc>
              <a:buFont typeface="Arial" panose="020B0604020202020204" pitchFamily="34" charset="0"/>
              <a:buChar char="•"/>
            </a:pPr>
            <a:endParaRPr lang="en-US" sz="1400" dirty="0"/>
          </a:p>
          <a:p>
            <a:pPr marL="285750" indent="-285750">
              <a:lnSpc>
                <a:spcPct val="107000"/>
              </a:lnSpc>
              <a:buFont typeface="Arial" panose="020B0604020202020204" pitchFamily="34" charset="0"/>
              <a:buChar char="•"/>
            </a:pPr>
            <a:endParaRPr lang="en-US" sz="1400" dirty="0"/>
          </a:p>
          <a:p>
            <a:pPr marL="285750" indent="-285750">
              <a:lnSpc>
                <a:spcPct val="107000"/>
              </a:lnSpc>
              <a:buFont typeface="Arial" panose="020B0604020202020204" pitchFamily="34" charset="0"/>
              <a:buChar char="•"/>
            </a:pPr>
            <a:r>
              <a:rPr lang="en-US" sz="1600" dirty="0"/>
              <a:t>Initial Data Model Testing Started 07/10/2017  </a:t>
            </a:r>
          </a:p>
          <a:p>
            <a:pPr marL="285750" indent="-285750">
              <a:lnSpc>
                <a:spcPct val="200000"/>
              </a:lnSpc>
              <a:buFont typeface="Arial" panose="020B0604020202020204" pitchFamily="34" charset="0"/>
              <a:buChar char="•"/>
            </a:pPr>
            <a:r>
              <a:rPr lang="en-US" sz="1600" dirty="0"/>
              <a:t>Data Cleanup Started 07/10/2017 </a:t>
            </a:r>
          </a:p>
          <a:p>
            <a:pPr>
              <a:lnSpc>
                <a:spcPct val="200000"/>
              </a:lnSpc>
            </a:pPr>
            <a:r>
              <a:rPr lang="en-US" sz="1600" dirty="0"/>
              <a:t>4</a:t>
            </a:r>
            <a:r>
              <a:rPr lang="en-US" sz="1400" dirty="0"/>
              <a:t>)</a:t>
            </a:r>
          </a:p>
        </p:txBody>
      </p:sp>
      <p:sp>
        <p:nvSpPr>
          <p:cNvPr id="4" name="Title 3">
            <a:extLst>
              <a:ext uri="{FF2B5EF4-FFF2-40B4-BE49-F238E27FC236}">
                <a16:creationId xmlns:a16="http://schemas.microsoft.com/office/drawing/2014/main" id="{DD17087C-F1E2-455C-8248-42014793866B}"/>
              </a:ext>
            </a:extLst>
          </p:cNvPr>
          <p:cNvSpPr>
            <a:spLocks noGrp="1"/>
          </p:cNvSpPr>
          <p:nvPr>
            <p:ph type="title"/>
          </p:nvPr>
        </p:nvSpPr>
        <p:spPr/>
        <p:txBody>
          <a:bodyPr/>
          <a:lstStyle/>
          <a:p>
            <a:r>
              <a:rPr lang="en-US" dirty="0">
                <a:solidFill>
                  <a:schemeClr val="lt1"/>
                </a:solidFill>
              </a:rPr>
              <a:t>Tax ID Theft</a:t>
            </a:r>
            <a:endParaRPr lang="en-US" dirty="0">
              <a:solidFill>
                <a:srgbClr val="00B050"/>
              </a:solidFill>
            </a:endParaRPr>
          </a:p>
        </p:txBody>
      </p:sp>
      <p:sp>
        <p:nvSpPr>
          <p:cNvPr id="6" name="Footer Placeholder 5">
            <a:extLst>
              <a:ext uri="{FF2B5EF4-FFF2-40B4-BE49-F238E27FC236}">
                <a16:creationId xmlns:a16="http://schemas.microsoft.com/office/drawing/2014/main" id="{7D5F9E53-8A12-401D-AC3F-53379534FF22}"/>
              </a:ext>
            </a:extLst>
          </p:cNvPr>
          <p:cNvSpPr>
            <a:spLocks noGrp="1"/>
          </p:cNvSpPr>
          <p:nvPr>
            <p:ph type="ftr" sz="quarter" idx="13"/>
          </p:nvPr>
        </p:nvSpPr>
        <p:spPr>
          <a:xfrm>
            <a:off x="1729578" y="6348421"/>
            <a:ext cx="4114800" cy="365125"/>
          </a:xfrm>
        </p:spPr>
        <p:txBody>
          <a:bodyPr/>
          <a:lstStyle/>
          <a:p>
            <a:r>
              <a:rPr lang="en-US" dirty="0" err="1"/>
              <a:t>TaxLock</a:t>
            </a:r>
            <a:r>
              <a:rPr lang="en-US" dirty="0"/>
              <a:t> LLC</a:t>
            </a:r>
          </a:p>
        </p:txBody>
      </p:sp>
      <p:sp>
        <p:nvSpPr>
          <p:cNvPr id="8" name="Slide Number Placeholder 7">
            <a:extLst>
              <a:ext uri="{FF2B5EF4-FFF2-40B4-BE49-F238E27FC236}">
                <a16:creationId xmlns:a16="http://schemas.microsoft.com/office/drawing/2014/main" id="{F8D0CC18-3AB4-417D-AE97-AC82964BF752}"/>
              </a:ext>
            </a:extLst>
          </p:cNvPr>
          <p:cNvSpPr>
            <a:spLocks noGrp="1"/>
          </p:cNvSpPr>
          <p:nvPr>
            <p:ph type="sldNum" sz="quarter" idx="14"/>
          </p:nvPr>
        </p:nvSpPr>
        <p:spPr/>
        <p:txBody>
          <a:bodyPr/>
          <a:lstStyle/>
          <a:p>
            <a:fld id="{48F63A3B-78C7-47BE-AE5E-E10140E04643}" type="slidenum">
              <a:rPr lang="en-US" smtClean="0"/>
              <a:pPr/>
              <a:t>7</a:t>
            </a:fld>
            <a:endParaRPr lang="en-US" dirty="0"/>
          </a:p>
        </p:txBody>
      </p:sp>
      <p:sp>
        <p:nvSpPr>
          <p:cNvPr id="16" name="Text Box 2">
            <a:extLst>
              <a:ext uri="{FF2B5EF4-FFF2-40B4-BE49-F238E27FC236}">
                <a16:creationId xmlns:a16="http://schemas.microsoft.com/office/drawing/2014/main" id="{48D22EFF-90C9-4B62-89B4-858B2075E626}"/>
              </a:ext>
            </a:extLst>
          </p:cNvPr>
          <p:cNvSpPr txBox="1">
            <a:spLocks noChangeArrowheads="1"/>
          </p:cNvSpPr>
          <p:nvPr/>
        </p:nvSpPr>
        <p:spPr bwMode="auto">
          <a:xfrm>
            <a:off x="551501" y="1065128"/>
            <a:ext cx="6100311" cy="532445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lnSpc>
                <a:spcPct val="130000"/>
              </a:lnSpc>
              <a:spcAft>
                <a:spcPts val="800"/>
              </a:spcAft>
            </a:pPr>
            <a:r>
              <a:rPr lang="en-US" sz="2000" b="1" dirty="0">
                <a:latin typeface="Century Gothic" panose="020B0502020202020204" pitchFamily="34" charset="0"/>
                <a:ea typeface="Calibri" panose="020F0502020204030204" pitchFamily="34" charset="0"/>
                <a:cs typeface="Times New Roman" panose="02020603050405020304" pitchFamily="18" charset="0"/>
              </a:rPr>
              <a:t>Common Wisdoms on Communications – Identifying the Fakes</a:t>
            </a:r>
          </a:p>
          <a:p>
            <a:pPr algn="ctr">
              <a:lnSpc>
                <a:spcPct val="130000"/>
              </a:lnSpc>
              <a:spcAft>
                <a:spcPts val="800"/>
              </a:spcAft>
            </a:pPr>
            <a:endParaRPr lang="en-US" sz="2000" b="1" dirty="0">
              <a:latin typeface="Century Gothic" panose="020B050202020202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2400" dirty="0"/>
              <a:t>It is worth reiterating, however, that the Internal Revenue Service NEVER communicates by electronic mail</a:t>
            </a:r>
          </a:p>
          <a:p>
            <a:endParaRPr lang="en-US" sz="2400" dirty="0"/>
          </a:p>
          <a:p>
            <a:pPr marL="285750" indent="-285750">
              <a:buFont typeface="Arial" panose="020B0604020202020204" pitchFamily="34" charset="0"/>
              <a:buChar char="•"/>
            </a:pPr>
            <a:r>
              <a:rPr lang="en-US" sz="2400" dirty="0"/>
              <a:t>IRS </a:t>
            </a:r>
            <a:r>
              <a:rPr lang="en-US" sz="2400" b="1" dirty="0"/>
              <a:t>NEVER</a:t>
            </a:r>
            <a:r>
              <a:rPr lang="en-US" sz="2400" dirty="0"/>
              <a:t> initiates contact by telephone</a:t>
            </a:r>
          </a:p>
          <a:p>
            <a:endParaRPr lang="en-US" sz="2400" dirty="0"/>
          </a:p>
          <a:p>
            <a:pPr marL="285750" indent="-285750">
              <a:buFont typeface="Arial" panose="020B0604020202020204" pitchFamily="34" charset="0"/>
              <a:buChar char="•"/>
            </a:pPr>
            <a:r>
              <a:rPr lang="en-US" sz="2400" dirty="0"/>
              <a:t>Additionally, the IRS </a:t>
            </a:r>
            <a:r>
              <a:rPr lang="en-US" sz="2400" b="1" dirty="0"/>
              <a:t>NEVER</a:t>
            </a:r>
            <a:r>
              <a:rPr lang="en-US" sz="2400" dirty="0"/>
              <a:t> attempts to collect its debt through debit cards, PayPal, wire transfers, etc.</a:t>
            </a:r>
          </a:p>
        </p:txBody>
      </p:sp>
      <p:pic>
        <p:nvPicPr>
          <p:cNvPr id="7" name="Picture 6">
            <a:extLst>
              <a:ext uri="{FF2B5EF4-FFF2-40B4-BE49-F238E27FC236}">
                <a16:creationId xmlns:a16="http://schemas.microsoft.com/office/drawing/2014/main" id="{AB9A539D-DFCD-4E4B-ADF8-1E459309A6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7513" y="900052"/>
            <a:ext cx="5299942" cy="2649971"/>
          </a:xfrm>
          <a:prstGeom prst="rect">
            <a:avLst/>
          </a:prstGeom>
        </p:spPr>
      </p:pic>
      <p:pic>
        <p:nvPicPr>
          <p:cNvPr id="11" name="Picture 10">
            <a:extLst>
              <a:ext uri="{FF2B5EF4-FFF2-40B4-BE49-F238E27FC236}">
                <a16:creationId xmlns:a16="http://schemas.microsoft.com/office/drawing/2014/main" id="{4EAE8B99-D524-4B14-B667-59B2129F57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45255" y="3715100"/>
            <a:ext cx="5295782" cy="2799996"/>
          </a:xfrm>
          <a:prstGeom prst="rect">
            <a:avLst/>
          </a:prstGeom>
        </p:spPr>
      </p:pic>
    </p:spTree>
    <p:extLst>
      <p:ext uri="{BB962C8B-B14F-4D97-AF65-F5344CB8AC3E}">
        <p14:creationId xmlns:p14="http://schemas.microsoft.com/office/powerpoint/2010/main" val="41957155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1"/>
          <p:cNvSpPr>
            <a:spLocks noGrp="1"/>
          </p:cNvSpPr>
          <p:nvPr>
            <p:ph type="body" sz="quarter" idx="10"/>
          </p:nvPr>
        </p:nvSpPr>
        <p:spPr/>
        <p:txBody>
          <a:bodyPr>
            <a:normAutofit fontScale="25000" lnSpcReduction="20000"/>
          </a:bodyPr>
          <a:lstStyle/>
          <a:p>
            <a:pPr marL="285750" indent="-285750">
              <a:lnSpc>
                <a:spcPct val="107000"/>
              </a:lnSpc>
              <a:buFont typeface="Arial" panose="020B0604020202020204" pitchFamily="34" charset="0"/>
              <a:buChar char="•"/>
            </a:pPr>
            <a:endParaRPr lang="en-US" sz="1600" dirty="0">
              <a:latin typeface="Centuary Gothica"/>
            </a:endParaRPr>
          </a:p>
          <a:p>
            <a:pPr marL="285750" indent="-285750">
              <a:lnSpc>
                <a:spcPct val="107000"/>
              </a:lnSpc>
              <a:buFont typeface="Arial" panose="020B0604020202020204" pitchFamily="34" charset="0"/>
              <a:buChar char="•"/>
            </a:pPr>
            <a:endParaRPr lang="en-US" sz="1400" dirty="0">
              <a:latin typeface="Century Gothic" panose="020B0502020202020204" pitchFamily="34" charset="0"/>
            </a:endParaRPr>
          </a:p>
          <a:p>
            <a:pPr marL="285750" indent="-285750">
              <a:lnSpc>
                <a:spcPct val="107000"/>
              </a:lnSpc>
              <a:buFont typeface="Arial" panose="020B0604020202020204" pitchFamily="34" charset="0"/>
              <a:buChar char="•"/>
            </a:pPr>
            <a:endParaRPr lang="en-US" sz="1400" dirty="0"/>
          </a:p>
          <a:p>
            <a:pPr marL="285750" indent="-285750">
              <a:lnSpc>
                <a:spcPct val="107000"/>
              </a:lnSpc>
              <a:buFont typeface="Arial" panose="020B0604020202020204" pitchFamily="34" charset="0"/>
              <a:buChar char="•"/>
            </a:pPr>
            <a:endParaRPr lang="en-US" sz="1400" dirty="0"/>
          </a:p>
          <a:p>
            <a:pPr marL="285750" indent="-285750">
              <a:lnSpc>
                <a:spcPct val="107000"/>
              </a:lnSpc>
              <a:buFont typeface="Arial" panose="020B0604020202020204" pitchFamily="34" charset="0"/>
              <a:buChar char="•"/>
            </a:pPr>
            <a:endParaRPr lang="en-US" sz="1400" dirty="0"/>
          </a:p>
          <a:p>
            <a:pPr marL="285750" indent="-285750">
              <a:lnSpc>
                <a:spcPct val="107000"/>
              </a:lnSpc>
              <a:buFont typeface="Arial" panose="020B0604020202020204" pitchFamily="34" charset="0"/>
              <a:buChar char="•"/>
            </a:pPr>
            <a:endParaRPr lang="en-US" sz="1400" dirty="0"/>
          </a:p>
          <a:p>
            <a:pPr marL="285750" indent="-285750">
              <a:lnSpc>
                <a:spcPct val="107000"/>
              </a:lnSpc>
              <a:buFont typeface="Arial" panose="020B0604020202020204" pitchFamily="34" charset="0"/>
              <a:buChar char="•"/>
            </a:pPr>
            <a:r>
              <a:rPr lang="en-US" sz="1600" dirty="0"/>
              <a:t>Initial Data Model Testing Started 07/10/2017  </a:t>
            </a:r>
          </a:p>
          <a:p>
            <a:pPr marL="285750" indent="-285750">
              <a:lnSpc>
                <a:spcPct val="200000"/>
              </a:lnSpc>
              <a:buFont typeface="Arial" panose="020B0604020202020204" pitchFamily="34" charset="0"/>
              <a:buChar char="•"/>
            </a:pPr>
            <a:r>
              <a:rPr lang="en-US" sz="1600" dirty="0"/>
              <a:t>Data Cleanup Started 07/10/2017 </a:t>
            </a:r>
          </a:p>
          <a:p>
            <a:pPr>
              <a:lnSpc>
                <a:spcPct val="200000"/>
              </a:lnSpc>
            </a:pPr>
            <a:r>
              <a:rPr lang="en-US" sz="1600" dirty="0"/>
              <a:t>4</a:t>
            </a:r>
            <a:r>
              <a:rPr lang="en-US" sz="1400" dirty="0"/>
              <a:t>)</a:t>
            </a:r>
          </a:p>
        </p:txBody>
      </p:sp>
      <p:sp>
        <p:nvSpPr>
          <p:cNvPr id="4" name="Title 3">
            <a:extLst>
              <a:ext uri="{FF2B5EF4-FFF2-40B4-BE49-F238E27FC236}">
                <a16:creationId xmlns:a16="http://schemas.microsoft.com/office/drawing/2014/main" id="{DD17087C-F1E2-455C-8248-42014793866B}"/>
              </a:ext>
            </a:extLst>
          </p:cNvPr>
          <p:cNvSpPr>
            <a:spLocks noGrp="1"/>
          </p:cNvSpPr>
          <p:nvPr>
            <p:ph type="title"/>
          </p:nvPr>
        </p:nvSpPr>
        <p:spPr/>
        <p:txBody>
          <a:bodyPr/>
          <a:lstStyle/>
          <a:p>
            <a:r>
              <a:rPr lang="en-US" dirty="0">
                <a:solidFill>
                  <a:schemeClr val="lt1"/>
                </a:solidFill>
              </a:rPr>
              <a:t>Tax ID Theft</a:t>
            </a:r>
            <a:endParaRPr lang="en-US" dirty="0">
              <a:solidFill>
                <a:srgbClr val="00B050"/>
              </a:solidFill>
            </a:endParaRPr>
          </a:p>
        </p:txBody>
      </p:sp>
      <p:sp>
        <p:nvSpPr>
          <p:cNvPr id="6" name="Footer Placeholder 5">
            <a:extLst>
              <a:ext uri="{FF2B5EF4-FFF2-40B4-BE49-F238E27FC236}">
                <a16:creationId xmlns:a16="http://schemas.microsoft.com/office/drawing/2014/main" id="{7D5F9E53-8A12-401D-AC3F-53379534FF22}"/>
              </a:ext>
            </a:extLst>
          </p:cNvPr>
          <p:cNvSpPr>
            <a:spLocks noGrp="1"/>
          </p:cNvSpPr>
          <p:nvPr>
            <p:ph type="ftr" sz="quarter" idx="13"/>
          </p:nvPr>
        </p:nvSpPr>
        <p:spPr>
          <a:xfrm>
            <a:off x="2339125" y="6348421"/>
            <a:ext cx="4114800" cy="365125"/>
          </a:xfrm>
        </p:spPr>
        <p:txBody>
          <a:bodyPr/>
          <a:lstStyle/>
          <a:p>
            <a:r>
              <a:rPr lang="en-US"/>
              <a:t>TaxLock LLC</a:t>
            </a:r>
            <a:endParaRPr lang="en-US" dirty="0"/>
          </a:p>
        </p:txBody>
      </p:sp>
      <p:sp>
        <p:nvSpPr>
          <p:cNvPr id="8" name="Slide Number Placeholder 7">
            <a:extLst>
              <a:ext uri="{FF2B5EF4-FFF2-40B4-BE49-F238E27FC236}">
                <a16:creationId xmlns:a16="http://schemas.microsoft.com/office/drawing/2014/main" id="{F8D0CC18-3AB4-417D-AE97-AC82964BF752}"/>
              </a:ext>
            </a:extLst>
          </p:cNvPr>
          <p:cNvSpPr>
            <a:spLocks noGrp="1"/>
          </p:cNvSpPr>
          <p:nvPr>
            <p:ph type="sldNum" sz="quarter" idx="14"/>
          </p:nvPr>
        </p:nvSpPr>
        <p:spPr/>
        <p:txBody>
          <a:bodyPr/>
          <a:lstStyle/>
          <a:p>
            <a:fld id="{48F63A3B-78C7-47BE-AE5E-E10140E04643}" type="slidenum">
              <a:rPr lang="en-US" smtClean="0"/>
              <a:pPr/>
              <a:t>8</a:t>
            </a:fld>
            <a:endParaRPr lang="en-US" dirty="0"/>
          </a:p>
        </p:txBody>
      </p:sp>
      <p:sp>
        <p:nvSpPr>
          <p:cNvPr id="16" name="Text Box 2">
            <a:extLst>
              <a:ext uri="{FF2B5EF4-FFF2-40B4-BE49-F238E27FC236}">
                <a16:creationId xmlns:a16="http://schemas.microsoft.com/office/drawing/2014/main" id="{48D22EFF-90C9-4B62-89B4-858B2075E626}"/>
              </a:ext>
            </a:extLst>
          </p:cNvPr>
          <p:cNvSpPr txBox="1">
            <a:spLocks noChangeArrowheads="1"/>
          </p:cNvSpPr>
          <p:nvPr/>
        </p:nvSpPr>
        <p:spPr bwMode="auto">
          <a:xfrm>
            <a:off x="554208" y="1065128"/>
            <a:ext cx="5617992" cy="532445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lnSpc>
                <a:spcPct val="130000"/>
              </a:lnSpc>
              <a:spcAft>
                <a:spcPts val="800"/>
              </a:spcAft>
            </a:pPr>
            <a:r>
              <a:rPr lang="en-US" sz="2000" b="1" dirty="0">
                <a:latin typeface="Century Gothic" panose="020B0502020202020204" pitchFamily="34" charset="0"/>
                <a:ea typeface="Calibri" panose="020F0502020204030204" pitchFamily="34" charset="0"/>
                <a:cs typeface="Times New Roman" panose="02020603050405020304" pitchFamily="18" charset="0"/>
              </a:rPr>
              <a:t>Common Wisdoms on Communications – Real IRS</a:t>
            </a:r>
          </a:p>
          <a:p>
            <a:pPr marL="285750" indent="-285750">
              <a:buFont typeface="Arial" panose="020B0604020202020204" pitchFamily="34" charset="0"/>
              <a:buChar char="•"/>
            </a:pPr>
            <a:r>
              <a:rPr lang="en-US" sz="2400" dirty="0"/>
              <a:t>Procedurally, there would be multiple communications from Internal Revenue, under the Collections Due Process, before a debt can be considered enforceable</a:t>
            </a:r>
          </a:p>
          <a:p>
            <a:pPr marL="285750" indent="-285750">
              <a:buFont typeface="Arial" panose="020B0604020202020204" pitchFamily="34" charset="0"/>
              <a:buChar char="•"/>
            </a:pPr>
            <a:r>
              <a:rPr lang="en-US" sz="2400" dirty="0"/>
              <a:t>And even then, all collections efforts are still undertaken by government mail, not emails or phone calls</a:t>
            </a:r>
          </a:p>
          <a:p>
            <a:pPr marL="285750" indent="-285750">
              <a:buFont typeface="Arial" panose="020B0604020202020204" pitchFamily="34" charset="0"/>
              <a:buChar char="•"/>
            </a:pPr>
            <a:r>
              <a:rPr lang="en-US" sz="2400" dirty="0">
                <a:solidFill>
                  <a:prstClr val="black"/>
                </a:solidFill>
              </a:rPr>
              <a:t>The statutory rules require that all taxpayer contact from the government be initiated by First-Class mail</a:t>
            </a:r>
            <a:endParaRPr lang="en-US" dirty="0">
              <a:latin typeface="Century Gothic" panose="020B050202020202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95F5E13F-7FC9-4378-8ADC-C34780A327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7217" y="888781"/>
            <a:ext cx="5617992" cy="3102834"/>
          </a:xfrm>
          <a:prstGeom prst="rect">
            <a:avLst/>
          </a:prstGeom>
        </p:spPr>
      </p:pic>
      <p:pic>
        <p:nvPicPr>
          <p:cNvPr id="12" name="Picture 11">
            <a:extLst>
              <a:ext uri="{FF2B5EF4-FFF2-40B4-BE49-F238E27FC236}">
                <a16:creationId xmlns:a16="http://schemas.microsoft.com/office/drawing/2014/main" id="{413DB0C1-E268-4750-B6FF-D67FA51E5D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87217" y="3991615"/>
            <a:ext cx="5514283" cy="2662536"/>
          </a:xfrm>
          <a:prstGeom prst="rect">
            <a:avLst/>
          </a:prstGeom>
        </p:spPr>
      </p:pic>
    </p:spTree>
    <p:extLst>
      <p:ext uri="{BB962C8B-B14F-4D97-AF65-F5344CB8AC3E}">
        <p14:creationId xmlns:p14="http://schemas.microsoft.com/office/powerpoint/2010/main" val="9206350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1"/>
          <p:cNvSpPr>
            <a:spLocks noGrp="1"/>
          </p:cNvSpPr>
          <p:nvPr>
            <p:ph type="body" sz="quarter" idx="10"/>
          </p:nvPr>
        </p:nvSpPr>
        <p:spPr/>
        <p:txBody>
          <a:bodyPr>
            <a:normAutofit fontScale="25000" lnSpcReduction="20000"/>
          </a:bodyPr>
          <a:lstStyle/>
          <a:p>
            <a:pPr marL="285750" indent="-285750">
              <a:lnSpc>
                <a:spcPct val="107000"/>
              </a:lnSpc>
              <a:buFont typeface="Arial" panose="020B0604020202020204" pitchFamily="34" charset="0"/>
              <a:buChar char="•"/>
            </a:pPr>
            <a:endParaRPr lang="en-US" sz="1600" dirty="0">
              <a:latin typeface="Centuary Gothica"/>
            </a:endParaRPr>
          </a:p>
          <a:p>
            <a:pPr marL="285750" indent="-285750">
              <a:lnSpc>
                <a:spcPct val="107000"/>
              </a:lnSpc>
              <a:buFont typeface="Arial" panose="020B0604020202020204" pitchFamily="34" charset="0"/>
              <a:buChar char="•"/>
            </a:pPr>
            <a:endParaRPr lang="en-US" sz="1400" dirty="0">
              <a:latin typeface="Century Gothic" panose="020B0502020202020204" pitchFamily="34" charset="0"/>
            </a:endParaRPr>
          </a:p>
          <a:p>
            <a:pPr marL="285750" indent="-285750">
              <a:lnSpc>
                <a:spcPct val="107000"/>
              </a:lnSpc>
              <a:buFont typeface="Arial" panose="020B0604020202020204" pitchFamily="34" charset="0"/>
              <a:buChar char="•"/>
            </a:pPr>
            <a:endParaRPr lang="en-US" sz="1400" dirty="0"/>
          </a:p>
          <a:p>
            <a:pPr marL="285750" indent="-285750">
              <a:lnSpc>
                <a:spcPct val="107000"/>
              </a:lnSpc>
              <a:buFont typeface="Arial" panose="020B0604020202020204" pitchFamily="34" charset="0"/>
              <a:buChar char="•"/>
            </a:pPr>
            <a:endParaRPr lang="en-US" sz="1400" dirty="0"/>
          </a:p>
          <a:p>
            <a:pPr marL="285750" indent="-285750">
              <a:lnSpc>
                <a:spcPct val="107000"/>
              </a:lnSpc>
              <a:buFont typeface="Arial" panose="020B0604020202020204" pitchFamily="34" charset="0"/>
              <a:buChar char="•"/>
            </a:pPr>
            <a:endParaRPr lang="en-US" sz="1400" dirty="0"/>
          </a:p>
          <a:p>
            <a:pPr marL="285750" indent="-285750">
              <a:lnSpc>
                <a:spcPct val="107000"/>
              </a:lnSpc>
              <a:buFont typeface="Arial" panose="020B0604020202020204" pitchFamily="34" charset="0"/>
              <a:buChar char="•"/>
            </a:pPr>
            <a:endParaRPr lang="en-US" sz="1400" dirty="0"/>
          </a:p>
          <a:p>
            <a:pPr marL="285750" indent="-285750">
              <a:lnSpc>
                <a:spcPct val="107000"/>
              </a:lnSpc>
              <a:buFont typeface="Arial" panose="020B0604020202020204" pitchFamily="34" charset="0"/>
              <a:buChar char="•"/>
            </a:pPr>
            <a:r>
              <a:rPr lang="en-US" sz="1600" dirty="0"/>
              <a:t>Initial Data Model Testing Started 07/10/2017  </a:t>
            </a:r>
          </a:p>
          <a:p>
            <a:pPr marL="285750" indent="-285750">
              <a:lnSpc>
                <a:spcPct val="200000"/>
              </a:lnSpc>
              <a:buFont typeface="Arial" panose="020B0604020202020204" pitchFamily="34" charset="0"/>
              <a:buChar char="•"/>
            </a:pPr>
            <a:r>
              <a:rPr lang="en-US" sz="1600" dirty="0"/>
              <a:t>Data Cleanup Started 07/10/2017 </a:t>
            </a:r>
          </a:p>
          <a:p>
            <a:pPr>
              <a:lnSpc>
                <a:spcPct val="200000"/>
              </a:lnSpc>
            </a:pPr>
            <a:r>
              <a:rPr lang="en-US" sz="1600" dirty="0"/>
              <a:t>4</a:t>
            </a:r>
            <a:r>
              <a:rPr lang="en-US" sz="1400" dirty="0"/>
              <a:t>)</a:t>
            </a:r>
          </a:p>
        </p:txBody>
      </p:sp>
      <p:sp>
        <p:nvSpPr>
          <p:cNvPr id="4" name="Title 3">
            <a:extLst>
              <a:ext uri="{FF2B5EF4-FFF2-40B4-BE49-F238E27FC236}">
                <a16:creationId xmlns:a16="http://schemas.microsoft.com/office/drawing/2014/main" id="{DD17087C-F1E2-455C-8248-42014793866B}"/>
              </a:ext>
            </a:extLst>
          </p:cNvPr>
          <p:cNvSpPr>
            <a:spLocks noGrp="1"/>
          </p:cNvSpPr>
          <p:nvPr>
            <p:ph type="title"/>
          </p:nvPr>
        </p:nvSpPr>
        <p:spPr/>
        <p:txBody>
          <a:bodyPr/>
          <a:lstStyle/>
          <a:p>
            <a:r>
              <a:rPr lang="en-US" dirty="0">
                <a:solidFill>
                  <a:schemeClr val="lt1"/>
                </a:solidFill>
              </a:rPr>
              <a:t>Tax ID Theft</a:t>
            </a:r>
            <a:endParaRPr lang="en-US" dirty="0">
              <a:solidFill>
                <a:srgbClr val="00B050"/>
              </a:solidFill>
            </a:endParaRPr>
          </a:p>
        </p:txBody>
      </p:sp>
      <p:sp>
        <p:nvSpPr>
          <p:cNvPr id="6" name="Footer Placeholder 5">
            <a:extLst>
              <a:ext uri="{FF2B5EF4-FFF2-40B4-BE49-F238E27FC236}">
                <a16:creationId xmlns:a16="http://schemas.microsoft.com/office/drawing/2014/main" id="{7D5F9E53-8A12-401D-AC3F-53379534FF22}"/>
              </a:ext>
            </a:extLst>
          </p:cNvPr>
          <p:cNvSpPr>
            <a:spLocks noGrp="1"/>
          </p:cNvSpPr>
          <p:nvPr>
            <p:ph type="ftr" sz="quarter" idx="13"/>
          </p:nvPr>
        </p:nvSpPr>
        <p:spPr>
          <a:xfrm>
            <a:off x="2801445" y="6313889"/>
            <a:ext cx="4114800" cy="365125"/>
          </a:xfrm>
        </p:spPr>
        <p:txBody>
          <a:bodyPr/>
          <a:lstStyle/>
          <a:p>
            <a:r>
              <a:rPr lang="en-US" dirty="0" err="1"/>
              <a:t>TaxLock</a:t>
            </a:r>
            <a:r>
              <a:rPr lang="en-US" dirty="0"/>
              <a:t> LLC</a:t>
            </a:r>
          </a:p>
        </p:txBody>
      </p:sp>
      <p:sp>
        <p:nvSpPr>
          <p:cNvPr id="8" name="Slide Number Placeholder 7">
            <a:extLst>
              <a:ext uri="{FF2B5EF4-FFF2-40B4-BE49-F238E27FC236}">
                <a16:creationId xmlns:a16="http://schemas.microsoft.com/office/drawing/2014/main" id="{F8D0CC18-3AB4-417D-AE97-AC82964BF752}"/>
              </a:ext>
            </a:extLst>
          </p:cNvPr>
          <p:cNvSpPr>
            <a:spLocks noGrp="1"/>
          </p:cNvSpPr>
          <p:nvPr>
            <p:ph type="sldNum" sz="quarter" idx="14"/>
          </p:nvPr>
        </p:nvSpPr>
        <p:spPr/>
        <p:txBody>
          <a:bodyPr/>
          <a:lstStyle/>
          <a:p>
            <a:fld id="{48F63A3B-78C7-47BE-AE5E-E10140E04643}" type="slidenum">
              <a:rPr lang="en-US" smtClean="0"/>
              <a:pPr/>
              <a:t>9</a:t>
            </a:fld>
            <a:endParaRPr lang="en-US" dirty="0"/>
          </a:p>
        </p:txBody>
      </p:sp>
      <p:sp>
        <p:nvSpPr>
          <p:cNvPr id="16" name="Text Box 2">
            <a:extLst>
              <a:ext uri="{FF2B5EF4-FFF2-40B4-BE49-F238E27FC236}">
                <a16:creationId xmlns:a16="http://schemas.microsoft.com/office/drawing/2014/main" id="{48D22EFF-90C9-4B62-89B4-858B2075E626}"/>
              </a:ext>
            </a:extLst>
          </p:cNvPr>
          <p:cNvSpPr txBox="1">
            <a:spLocks noChangeArrowheads="1"/>
          </p:cNvSpPr>
          <p:nvPr/>
        </p:nvSpPr>
        <p:spPr bwMode="auto">
          <a:xfrm>
            <a:off x="551502" y="1068303"/>
            <a:ext cx="6414075" cy="532445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ct val="130000"/>
              </a:lnSpc>
              <a:spcAft>
                <a:spcPts val="800"/>
              </a:spcAft>
            </a:pPr>
            <a:r>
              <a:rPr lang="en-US" sz="2000" b="1" dirty="0">
                <a:latin typeface="Century Gothic" panose="020B0502020202020204" pitchFamily="34" charset="0"/>
                <a:ea typeface="Calibri" panose="020F0502020204030204" pitchFamily="34" charset="0"/>
                <a:cs typeface="Times New Roman" panose="02020603050405020304" pitchFamily="18" charset="0"/>
              </a:rPr>
              <a:t>Type 2 (What </a:t>
            </a:r>
            <a:r>
              <a:rPr lang="en-US" sz="2000" b="1" dirty="0" err="1">
                <a:latin typeface="Century Gothic" panose="020B0502020202020204" pitchFamily="34" charset="0"/>
                <a:ea typeface="Calibri" panose="020F0502020204030204" pitchFamily="34" charset="0"/>
                <a:cs typeface="Times New Roman" panose="02020603050405020304" pitchFamily="18" charset="0"/>
              </a:rPr>
              <a:t>TaxLock</a:t>
            </a:r>
            <a:r>
              <a:rPr lang="en-US" sz="2000" b="1" dirty="0">
                <a:latin typeface="Century Gothic" panose="020B0502020202020204" pitchFamily="34" charset="0"/>
                <a:ea typeface="Calibri" panose="020F0502020204030204" pitchFamily="34" charset="0"/>
                <a:cs typeface="Times New Roman" panose="02020603050405020304" pitchFamily="18" charset="0"/>
              </a:rPr>
              <a:t> was created to fight)</a:t>
            </a:r>
          </a:p>
          <a:p>
            <a:pPr marL="285750" indent="-285750">
              <a:buFont typeface="Arial" panose="020B0604020202020204" pitchFamily="34" charset="0"/>
              <a:buChar char="•"/>
            </a:pPr>
            <a:r>
              <a:rPr lang="en-US" sz="2400" dirty="0"/>
              <a:t>The second type is a tax-related identity theft, which occurs when someone uses your stolen Social Security number (SSN) to file a tax return claiming a fraudulent refund</a:t>
            </a:r>
          </a:p>
          <a:p>
            <a:endParaRPr lang="en-US" sz="2400" dirty="0"/>
          </a:p>
          <a:p>
            <a:pPr marL="285750" indent="-285750">
              <a:buFont typeface="Arial" panose="020B0604020202020204" pitchFamily="34" charset="0"/>
              <a:buChar char="•"/>
            </a:pPr>
            <a:r>
              <a:rPr lang="en-US" sz="2400" dirty="0"/>
              <a:t>You may be unaware that this has happened until you or your CPA tries to e-file your return and discover that a return already has been filed using your SSN</a:t>
            </a:r>
          </a:p>
          <a:p>
            <a:endParaRPr lang="en-US" sz="2400" dirty="0"/>
          </a:p>
          <a:p>
            <a:pPr marL="285750" indent="-285750">
              <a:buFont typeface="Arial" panose="020B0604020202020204" pitchFamily="34" charset="0"/>
              <a:buChar char="•"/>
            </a:pPr>
            <a:r>
              <a:rPr lang="en-US" sz="2400" dirty="0"/>
              <a:t>Or, the IRS may send you a letter saying it has identified a suspicious return using your SSN.</a:t>
            </a:r>
          </a:p>
        </p:txBody>
      </p:sp>
      <p:pic>
        <p:nvPicPr>
          <p:cNvPr id="11" name="Picture 10">
            <a:extLst>
              <a:ext uri="{FF2B5EF4-FFF2-40B4-BE49-F238E27FC236}">
                <a16:creationId xmlns:a16="http://schemas.microsoft.com/office/drawing/2014/main" id="{4B9FED37-3768-467E-9018-F8A67CA553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5577" y="767769"/>
            <a:ext cx="5035924" cy="2750609"/>
          </a:xfrm>
          <a:prstGeom prst="rect">
            <a:avLst/>
          </a:prstGeom>
        </p:spPr>
      </p:pic>
      <p:pic>
        <p:nvPicPr>
          <p:cNvPr id="7" name="Picture 6">
            <a:extLst>
              <a:ext uri="{FF2B5EF4-FFF2-40B4-BE49-F238E27FC236}">
                <a16:creationId xmlns:a16="http://schemas.microsoft.com/office/drawing/2014/main" id="{93CA0CC6-0631-44AF-BCBF-BD248AF015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8750" y="3670271"/>
            <a:ext cx="3050623" cy="2565476"/>
          </a:xfrm>
          <a:prstGeom prst="rect">
            <a:avLst/>
          </a:prstGeom>
        </p:spPr>
      </p:pic>
      <p:pic>
        <p:nvPicPr>
          <p:cNvPr id="13" name="Picture 12">
            <a:extLst>
              <a:ext uri="{FF2B5EF4-FFF2-40B4-BE49-F238E27FC236}">
                <a16:creationId xmlns:a16="http://schemas.microsoft.com/office/drawing/2014/main" id="{78C3311C-A03E-4A66-8F60-ED55A51C2E2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32407" y="3557598"/>
            <a:ext cx="2742133" cy="2678150"/>
          </a:xfrm>
          <a:prstGeom prst="rect">
            <a:avLst/>
          </a:prstGeom>
        </p:spPr>
      </p:pic>
    </p:spTree>
    <p:extLst>
      <p:ext uri="{BB962C8B-B14F-4D97-AF65-F5344CB8AC3E}">
        <p14:creationId xmlns:p14="http://schemas.microsoft.com/office/powerpoint/2010/main" val="247677062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412</TotalTime>
  <Words>3851</Words>
  <Application>Microsoft Office PowerPoint</Application>
  <PresentationFormat>Widescreen</PresentationFormat>
  <Paragraphs>361</Paragraphs>
  <Slides>15</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Arial Rounded MT Bold</vt:lpstr>
      <vt:lpstr>Calibri</vt:lpstr>
      <vt:lpstr>Calibri Light</vt:lpstr>
      <vt:lpstr>Centuary Gothica</vt:lpstr>
      <vt:lpstr>Century Gothic</vt:lpstr>
      <vt:lpstr>Wingdings</vt:lpstr>
      <vt:lpstr>Office Theme</vt:lpstr>
      <vt:lpstr>Combatting Tax Identity Theft</vt:lpstr>
      <vt:lpstr>Tax ID Theft</vt:lpstr>
      <vt:lpstr>Tax ID Theft</vt:lpstr>
      <vt:lpstr>Tax ID Theft</vt:lpstr>
      <vt:lpstr>Tax ID Theft</vt:lpstr>
      <vt:lpstr>Tax ID Theft</vt:lpstr>
      <vt:lpstr>Tax ID Theft</vt:lpstr>
      <vt:lpstr>Tax ID Theft</vt:lpstr>
      <vt:lpstr>Tax ID Theft</vt:lpstr>
      <vt:lpstr>Tax ID Theft</vt:lpstr>
      <vt:lpstr>Tax ID Theft</vt:lpstr>
      <vt:lpstr>Tax ID Theft</vt:lpstr>
      <vt:lpstr>Tax ID Theft</vt:lpstr>
      <vt:lpstr>Tax ID Theft</vt:lpstr>
      <vt:lpstr>Tax ID Theft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Combatting Tax Identity Theft</dc:title>
  <dc:creator>Oleg Ikhelson</dc:creator>
  <cp:lastModifiedBy>Oleg Ikhelson</cp:lastModifiedBy>
  <cp:revision>27</cp:revision>
  <dcterms:created xsi:type="dcterms:W3CDTF">2019-12-05T06:53:36Z</dcterms:created>
  <dcterms:modified xsi:type="dcterms:W3CDTF">2020-04-06T12:51:48Z</dcterms:modified>
</cp:coreProperties>
</file>